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0"/>
  </p:notesMasterIdLst>
  <p:handoutMasterIdLst>
    <p:handoutMasterId r:id="rId41"/>
  </p:handoutMasterIdLst>
  <p:sldIdLst>
    <p:sldId id="256" r:id="rId2"/>
    <p:sldId id="258" r:id="rId3"/>
    <p:sldId id="320" r:id="rId4"/>
    <p:sldId id="426" r:id="rId5"/>
    <p:sldId id="324" r:id="rId6"/>
    <p:sldId id="404" r:id="rId7"/>
    <p:sldId id="405" r:id="rId8"/>
    <p:sldId id="406" r:id="rId9"/>
    <p:sldId id="407" r:id="rId10"/>
    <p:sldId id="408" r:id="rId11"/>
    <p:sldId id="361" r:id="rId12"/>
    <p:sldId id="409" r:id="rId13"/>
    <p:sldId id="431" r:id="rId14"/>
    <p:sldId id="434" r:id="rId15"/>
    <p:sldId id="368" r:id="rId16"/>
    <p:sldId id="373" r:id="rId17"/>
    <p:sldId id="376" r:id="rId18"/>
    <p:sldId id="369" r:id="rId19"/>
    <p:sldId id="382" r:id="rId20"/>
    <p:sldId id="370" r:id="rId21"/>
    <p:sldId id="433" r:id="rId22"/>
    <p:sldId id="358" r:id="rId23"/>
    <p:sldId id="312" r:id="rId24"/>
    <p:sldId id="301" r:id="rId25"/>
    <p:sldId id="383" r:id="rId26"/>
    <p:sldId id="385" r:id="rId27"/>
    <p:sldId id="386" r:id="rId28"/>
    <p:sldId id="384" r:id="rId29"/>
    <p:sldId id="388" r:id="rId30"/>
    <p:sldId id="387" r:id="rId31"/>
    <p:sldId id="390" r:id="rId32"/>
    <p:sldId id="400" r:id="rId33"/>
    <p:sldId id="313" r:id="rId34"/>
    <p:sldId id="398" r:id="rId35"/>
    <p:sldId id="420" r:id="rId36"/>
    <p:sldId id="423" r:id="rId37"/>
    <p:sldId id="424" r:id="rId38"/>
    <p:sldId id="399" r:id="rId39"/>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000066"/>
    <a:srgbClr val="D9D9D9"/>
    <a:srgbClr val="E3E3B5"/>
    <a:srgbClr val="E7D6CB"/>
    <a:srgbClr val="BBFF99"/>
    <a:srgbClr val="FFFF99"/>
    <a:srgbClr val="A6F2A8"/>
    <a:srgbClr val="D3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065" autoAdjust="0"/>
    <p:restoredTop sz="94958" autoAdjust="0"/>
  </p:normalViewPr>
  <p:slideViewPr>
    <p:cSldViewPr>
      <p:cViewPr varScale="1">
        <p:scale>
          <a:sx n="125" d="100"/>
          <a:sy n="125" d="100"/>
        </p:scale>
        <p:origin x="2792" y="46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Lst>
  </p:outlineViewPr>
  <p:notesTextViewPr>
    <p:cViewPr>
      <p:scale>
        <a:sx n="100" d="100"/>
        <a:sy n="100" d="100"/>
      </p:scale>
      <p:origin x="0" y="0"/>
    </p:cViewPr>
  </p:notesTextViewPr>
  <p:sorterViewPr>
    <p:cViewPr>
      <p:scale>
        <a:sx n="1" d="1"/>
        <a:sy n="1" d="1"/>
      </p:scale>
      <p:origin x="0" y="37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6.xml"/><Relationship Id="rId18" Type="http://schemas.openxmlformats.org/officeDocument/2006/relationships/slide" Target="slides/slide22.xml"/><Relationship Id="rId26" Type="http://schemas.openxmlformats.org/officeDocument/2006/relationships/slide" Target="slides/slide30.xml"/><Relationship Id="rId3" Type="http://schemas.openxmlformats.org/officeDocument/2006/relationships/slide" Target="slides/slide3.xml"/><Relationship Id="rId21" Type="http://schemas.openxmlformats.org/officeDocument/2006/relationships/slide" Target="slides/slide25.xml"/><Relationship Id="rId7" Type="http://schemas.openxmlformats.org/officeDocument/2006/relationships/slide" Target="slides/slide8.xml"/><Relationship Id="rId12" Type="http://schemas.openxmlformats.org/officeDocument/2006/relationships/slide" Target="slides/slide15.xml"/><Relationship Id="rId17" Type="http://schemas.openxmlformats.org/officeDocument/2006/relationships/slide" Target="slides/slide20.xml"/><Relationship Id="rId25" Type="http://schemas.openxmlformats.org/officeDocument/2006/relationships/slide" Target="slides/slide29.xml"/><Relationship Id="rId2" Type="http://schemas.openxmlformats.org/officeDocument/2006/relationships/slide" Target="slides/slide2.xml"/><Relationship Id="rId16" Type="http://schemas.openxmlformats.org/officeDocument/2006/relationships/slide" Target="slides/slide19.xml"/><Relationship Id="rId20" Type="http://schemas.openxmlformats.org/officeDocument/2006/relationships/slide" Target="slides/slide24.xml"/><Relationship Id="rId29" Type="http://schemas.openxmlformats.org/officeDocument/2006/relationships/slide" Target="slides/slide34.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8.xml"/><Relationship Id="rId5" Type="http://schemas.openxmlformats.org/officeDocument/2006/relationships/slide" Target="slides/slide6.xml"/><Relationship Id="rId15" Type="http://schemas.openxmlformats.org/officeDocument/2006/relationships/slide" Target="slides/slide18.xml"/><Relationship Id="rId23" Type="http://schemas.openxmlformats.org/officeDocument/2006/relationships/slide" Target="slides/slide27.xml"/><Relationship Id="rId28" Type="http://schemas.openxmlformats.org/officeDocument/2006/relationships/slide" Target="slides/slide33.xml"/><Relationship Id="rId10" Type="http://schemas.openxmlformats.org/officeDocument/2006/relationships/slide" Target="slides/slide11.xml"/><Relationship Id="rId19" Type="http://schemas.openxmlformats.org/officeDocument/2006/relationships/slide" Target="slides/slide23.xml"/><Relationship Id="rId31" Type="http://schemas.openxmlformats.org/officeDocument/2006/relationships/slide" Target="slides/slide38.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7.xml"/><Relationship Id="rId22" Type="http://schemas.openxmlformats.org/officeDocument/2006/relationships/slide" Target="slides/slide26.xml"/><Relationship Id="rId27" Type="http://schemas.openxmlformats.org/officeDocument/2006/relationships/slide" Target="slides/slide31.xml"/><Relationship Id="rId30"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ea typeface="+mn-ea"/>
                <a:cs typeface="+mn-cs"/>
              </a:defRPr>
            </a:lvl1pPr>
          </a:lstStyle>
          <a:p>
            <a:pPr>
              <a:defRPr/>
            </a:pPr>
            <a:endParaRPr lang="pt-BR" dirty="0">
              <a:latin typeface="Proxima Nova Rg" panose="02000506030000020004" pitchFamily="2" charset="77"/>
            </a:endParaRPr>
          </a:p>
        </p:txBody>
      </p:sp>
      <p:sp>
        <p:nvSpPr>
          <p:cNvPr id="1843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ea typeface="+mn-ea"/>
                <a:cs typeface="+mn-cs"/>
              </a:defRPr>
            </a:lvl1pPr>
          </a:lstStyle>
          <a:p>
            <a:pPr>
              <a:defRPr/>
            </a:pPr>
            <a:endParaRPr lang="pt-BR" dirty="0">
              <a:latin typeface="Proxima Nova Rg" panose="02000506030000020004" pitchFamily="2" charset="77"/>
            </a:endParaRPr>
          </a:p>
        </p:txBody>
      </p:sp>
      <p:sp>
        <p:nvSpPr>
          <p:cNvPr id="1843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ea typeface="+mn-ea"/>
                <a:cs typeface="+mn-cs"/>
              </a:defRPr>
            </a:lvl1pPr>
          </a:lstStyle>
          <a:p>
            <a:pPr>
              <a:defRPr/>
            </a:pPr>
            <a:endParaRPr lang="pt-BR" dirty="0">
              <a:latin typeface="Proxima Nova Rg" panose="02000506030000020004" pitchFamily="2" charset="77"/>
            </a:endParaRPr>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cs typeface="+mn-cs"/>
              </a:defRPr>
            </a:lvl1pPr>
          </a:lstStyle>
          <a:p>
            <a:pPr>
              <a:defRPr/>
            </a:pPr>
            <a:fld id="{E0AADEA8-BAEA-764B-90D6-D5AC21CFEF72}" type="slidenum">
              <a:rPr lang="pt-BR">
                <a:latin typeface="Proxima Nova Rg" panose="02000506030000020004" pitchFamily="2" charset="77"/>
              </a:rPr>
              <a:pPr>
                <a:defRPr/>
              </a:pPr>
              <a:t>‹#›</a:t>
            </a:fld>
            <a:endParaRPr lang="pt-BR" dirty="0">
              <a:latin typeface="Proxima Nova Rg" panose="02000506030000020004" pitchFamily="2" charset="77"/>
            </a:endParaRPr>
          </a:p>
        </p:txBody>
      </p:sp>
    </p:spTree>
    <p:extLst>
      <p:ext uri="{BB962C8B-B14F-4D97-AF65-F5344CB8AC3E}">
        <p14:creationId xmlns:p14="http://schemas.microsoft.com/office/powerpoint/2010/main" val="3292934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i="0">
                <a:latin typeface="Proxima Nova Rg" panose="02000506030000020004" pitchFamily="2" charset="77"/>
                <a:ea typeface="+mn-ea"/>
                <a:cs typeface="+mn-cs"/>
              </a:defRPr>
            </a:lvl1pPr>
          </a:lstStyle>
          <a:p>
            <a:pPr>
              <a:defRPr/>
            </a:pPr>
            <a:endParaRPr lang="pt-BR" dirty="0"/>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latin typeface="Proxima Nova Rg" panose="02000506030000020004" pitchFamily="2" charset="77"/>
                <a:ea typeface="+mn-ea"/>
                <a:cs typeface="+mn-cs"/>
              </a:defRPr>
            </a:lvl1pPr>
          </a:lstStyle>
          <a:p>
            <a:pPr>
              <a:defRPr/>
            </a:pPr>
            <a:endParaRPr lang="pt-BR"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dirty="0"/>
              <a:t>Clique para editar os estilos do texto mestre</a:t>
            </a:r>
          </a:p>
          <a:p>
            <a:pPr lvl="1"/>
            <a:r>
              <a:rPr lang="pt-BR" noProof="0" dirty="0"/>
              <a:t>Segundo nível</a:t>
            </a:r>
          </a:p>
          <a:p>
            <a:pPr lvl="2"/>
            <a:r>
              <a:rPr lang="pt-BR" noProof="0" dirty="0"/>
              <a:t>Terceiro nível</a:t>
            </a:r>
          </a:p>
          <a:p>
            <a:pPr lvl="3"/>
            <a:r>
              <a:rPr lang="pt-BR" noProof="0" dirty="0"/>
              <a:t>Quarto nível</a:t>
            </a:r>
          </a:p>
          <a:p>
            <a:pPr lvl="4"/>
            <a:r>
              <a:rPr lang="pt-BR" noProof="0" dirty="0"/>
              <a:t>Quinto nível</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i="0">
                <a:latin typeface="Proxima Nova Rg" panose="02000506030000020004" pitchFamily="2" charset="77"/>
                <a:ea typeface="+mn-ea"/>
                <a:cs typeface="+mn-cs"/>
              </a:defRPr>
            </a:lvl1pPr>
          </a:lstStyle>
          <a:p>
            <a:pPr>
              <a:defRPr/>
            </a:pPr>
            <a:endParaRPr lang="pt-BR" dirty="0"/>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latin typeface="Proxima Nova Rg" panose="02000506030000020004" pitchFamily="2" charset="77"/>
                <a:cs typeface="+mn-cs"/>
              </a:defRPr>
            </a:lvl1pPr>
          </a:lstStyle>
          <a:p>
            <a:pPr>
              <a:defRPr/>
            </a:pPr>
            <a:fld id="{343B2903-AF31-154E-86B8-5BF66170F9AF}" type="slidenum">
              <a:rPr lang="pt-BR" smtClean="0"/>
              <a:pPr>
                <a:defRPr/>
              </a:pPr>
              <a:t>‹#›</a:t>
            </a:fld>
            <a:endParaRPr lang="pt-BR" dirty="0"/>
          </a:p>
        </p:txBody>
      </p:sp>
    </p:spTree>
    <p:extLst>
      <p:ext uri="{BB962C8B-B14F-4D97-AF65-F5344CB8AC3E}">
        <p14:creationId xmlns:p14="http://schemas.microsoft.com/office/powerpoint/2010/main" val="18659298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1pPr>
    <a:lvl2pPr marL="4572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2pPr>
    <a:lvl3pPr marL="9144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3pPr>
    <a:lvl4pPr marL="13716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4pPr>
    <a:lvl5pPr marL="18288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470C9F0D-8263-3545-AE0B-FD0D9A31AFCC}" type="slidenum">
              <a:rPr lang="pt-BR" sz="1200">
                <a:latin typeface="Proxima Nova Rg" panose="02000506030000020004" pitchFamily="2" charset="77"/>
              </a:rPr>
              <a:pPr eaLnBrk="1" hangingPunct="1"/>
              <a:t>1</a:t>
            </a:fld>
            <a:endParaRPr lang="pt-BR" sz="1200" dirty="0">
              <a:latin typeface="Proxima Nova Rg" panose="02000506030000020004" pitchFamily="2" charset="77"/>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DC26ADF-0ADE-3B4C-BAC8-6B65E62B1D30}" type="slidenum">
              <a:rPr lang="pt-BR" sz="1200">
                <a:latin typeface="Proxima Nova Rg" panose="02000506030000020004" pitchFamily="2" charset="77"/>
              </a:rPr>
              <a:pPr eaLnBrk="1" hangingPunct="1"/>
              <a:t>11</a:t>
            </a:fld>
            <a:endParaRPr lang="pt-BR" sz="1200" dirty="0">
              <a:latin typeface="Proxima Nova Rg" panose="02000506030000020004" pitchFamily="2" charset="77"/>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5697914-F7A9-9B4A-9FA3-7040379755A3}" type="slidenum">
              <a:rPr lang="pt-BR" sz="1200">
                <a:latin typeface="Proxima Nova Rg" panose="02000506030000020004" pitchFamily="2" charset="77"/>
              </a:rPr>
              <a:pPr eaLnBrk="1" hangingPunct="1"/>
              <a:t>12</a:t>
            </a:fld>
            <a:endParaRPr lang="pt-BR" sz="1200" dirty="0">
              <a:latin typeface="Proxima Nova Rg" panose="02000506030000020004" pitchFamily="2" charset="77"/>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fld id="{F46D3E38-D8C3-5946-8EA9-EC8318802513}" type="slidenum">
              <a:rPr lang="pt-BR" sz="1200">
                <a:latin typeface="Proxima Nova Rg" panose="02000506030000020004" pitchFamily="2" charset="77"/>
              </a:rPr>
              <a:pPr eaLnBrk="1" hangingPunct="1"/>
              <a:t>13</a:t>
            </a:fld>
            <a:endParaRPr lang="pt-BR" sz="1200" dirty="0">
              <a:latin typeface="Proxima Nova Rg" panose="02000506030000020004" pitchFamily="2" charset="77"/>
            </a:endParaRPr>
          </a:p>
        </p:txBody>
      </p:sp>
      <p:sp>
        <p:nvSpPr>
          <p:cNvPr id="389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dirty="0">
              <a:latin typeface="Proxima Nova Rg" panose="02000506030000020004" pitchFamily="2" charset="7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04CA94C-9A60-D548-8DA5-5F88A2AF2FB6}" type="slidenum">
              <a:rPr lang="en-US" sz="1200">
                <a:latin typeface="Proxima Nova Rg" panose="02000506030000020004" pitchFamily="2" charset="77"/>
              </a:rPr>
              <a:pPr eaLnBrk="1" hangingPunct="1"/>
              <a:t>19</a:t>
            </a:fld>
            <a:endParaRPr lang="en-US" sz="1200" dirty="0">
              <a:latin typeface="Proxima Nova Rg" panose="02000506030000020004" pitchFamily="2" charset="77"/>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pt-B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C90E44B-BBA5-4E4E-8342-91D9168483CA}" type="slidenum">
              <a:rPr lang="pt-BR">
                <a:latin typeface="Proxima Nova Rg" panose="02000506030000020004" pitchFamily="2" charset="77"/>
              </a:rPr>
              <a:pPr eaLnBrk="1" hangingPunct="1"/>
              <a:t>21</a:t>
            </a:fld>
            <a:endParaRPr lang="pt-BR" dirty="0">
              <a:latin typeface="Proxima Nova Rg" panose="02000506030000020004" pitchFamily="2" charset="77"/>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lnSpc>
                <a:spcPct val="80000"/>
              </a:lnSpc>
            </a:pPr>
            <a:endParaRPr lang="en-US" sz="800" dirty="0">
              <a:latin typeface="Proxima Nova Rg" panose="02000506030000020004" pitchFamily="2" charset="7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CB68C3E-6E99-8F4F-BF9E-32BBDADA257F}" type="slidenum">
              <a:rPr lang="pt-BR" sz="1200">
                <a:latin typeface="Proxima Nova Rg" panose="02000506030000020004" pitchFamily="2" charset="77"/>
              </a:rPr>
              <a:pPr eaLnBrk="1" hangingPunct="1"/>
              <a:t>23</a:t>
            </a:fld>
            <a:endParaRPr lang="pt-BR" sz="1200" dirty="0">
              <a:latin typeface="Proxima Nova Rg" panose="02000506030000020004" pitchFamily="2" charset="77"/>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C719874-C1D5-D54A-A216-35CF50E8B0CA}" type="slidenum">
              <a:rPr lang="pt-BR" sz="1200">
                <a:latin typeface="Proxima Nova Rg" panose="02000506030000020004" pitchFamily="2" charset="77"/>
              </a:rPr>
              <a:pPr eaLnBrk="1" hangingPunct="1"/>
              <a:t>24</a:t>
            </a:fld>
            <a:endParaRPr lang="pt-BR" sz="1200" dirty="0">
              <a:latin typeface="Proxima Nova Rg" panose="02000506030000020004" pitchFamily="2" charset="77"/>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54B61B75-454A-0A49-93AA-CBA6DFED4C1E}" type="slidenum">
              <a:rPr lang="pt-BR" sz="1200">
                <a:latin typeface="Proxima Nova Rg" panose="02000506030000020004" pitchFamily="2" charset="77"/>
              </a:rPr>
              <a:pPr eaLnBrk="1" hangingPunct="1"/>
              <a:t>25</a:t>
            </a:fld>
            <a:endParaRPr lang="pt-BR" sz="1200" dirty="0">
              <a:latin typeface="Proxima Nova Rg" panose="02000506030000020004" pitchFamily="2" charset="77"/>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338CFD1-FEFE-434E-97F4-D777ADAEAD99}" type="slidenum">
              <a:rPr lang="pt-BR" sz="1200">
                <a:latin typeface="Proxima Nova Rg" panose="02000506030000020004" pitchFamily="2" charset="77"/>
              </a:rPr>
              <a:pPr eaLnBrk="1" hangingPunct="1"/>
              <a:t>26</a:t>
            </a:fld>
            <a:endParaRPr lang="pt-BR" sz="1200" dirty="0">
              <a:latin typeface="Proxima Nova Rg" panose="02000506030000020004" pitchFamily="2" charset="77"/>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58827069-6D2F-4241-8197-DB1ABFA0AF12}" type="slidenum">
              <a:rPr lang="pt-BR" sz="1200">
                <a:latin typeface="Proxima Nova Rg" panose="02000506030000020004" pitchFamily="2" charset="77"/>
              </a:rPr>
              <a:pPr eaLnBrk="1" hangingPunct="1"/>
              <a:t>27</a:t>
            </a:fld>
            <a:endParaRPr lang="pt-BR" sz="1200" dirty="0">
              <a:latin typeface="Proxima Nova Rg" panose="02000506030000020004" pitchFamily="2" charset="77"/>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EAC8C02C-B35F-F447-A7ED-143E948779C5}" type="slidenum">
              <a:rPr lang="pt-BR" sz="1200">
                <a:latin typeface="Proxima Nova Rg" panose="02000506030000020004" pitchFamily="2" charset="77"/>
              </a:rPr>
              <a:pPr eaLnBrk="1" hangingPunct="1"/>
              <a:t>2</a:t>
            </a:fld>
            <a:endParaRPr lang="pt-BR" sz="1200" dirty="0">
              <a:latin typeface="Proxima Nova Rg" panose="02000506030000020004" pitchFamily="2" charset="77"/>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307405E6-8FA8-554F-BF19-01DDB8A3266C}" type="slidenum">
              <a:rPr lang="pt-BR" sz="1200">
                <a:latin typeface="Proxima Nova Rg" panose="02000506030000020004" pitchFamily="2" charset="77"/>
              </a:rPr>
              <a:pPr eaLnBrk="1" hangingPunct="1"/>
              <a:t>28</a:t>
            </a:fld>
            <a:endParaRPr lang="pt-BR" sz="1200" dirty="0">
              <a:latin typeface="Proxima Nova Rg" panose="02000506030000020004" pitchFamily="2" charset="77"/>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5E754A1-79EE-D445-8787-1540CA4DA204}" type="slidenum">
              <a:rPr lang="pt-BR" sz="1200">
                <a:latin typeface="Proxima Nova Rg" panose="02000506030000020004" pitchFamily="2" charset="77"/>
              </a:rPr>
              <a:pPr eaLnBrk="1" hangingPunct="1"/>
              <a:t>29</a:t>
            </a:fld>
            <a:endParaRPr lang="pt-BR" sz="1200" dirty="0">
              <a:latin typeface="Proxima Nova Rg" panose="02000506030000020004" pitchFamily="2" charset="77"/>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10539223-577A-1F49-AEFB-B3BD2A7E6BCA}" type="slidenum">
              <a:rPr lang="pt-BR" sz="1200">
                <a:latin typeface="Proxima Nova Rg" panose="02000506030000020004" pitchFamily="2" charset="77"/>
              </a:rPr>
              <a:pPr eaLnBrk="1" hangingPunct="1"/>
              <a:t>30</a:t>
            </a:fld>
            <a:endParaRPr lang="pt-BR" sz="1200" dirty="0">
              <a:latin typeface="Proxima Nova Rg" panose="02000506030000020004" pitchFamily="2" charset="77"/>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83CEA84-481E-BB49-AA3A-4C559E849DD6}" type="slidenum">
              <a:rPr lang="pt-BR" sz="1200">
                <a:latin typeface="Proxima Nova Rg" panose="02000506030000020004" pitchFamily="2" charset="77"/>
              </a:rPr>
              <a:pPr eaLnBrk="1" hangingPunct="1"/>
              <a:t>31</a:t>
            </a:fld>
            <a:endParaRPr lang="pt-BR" sz="1200" dirty="0">
              <a:latin typeface="Proxima Nova Rg" panose="02000506030000020004" pitchFamily="2" charset="77"/>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53DFD6E0-B60B-AE43-81F4-B556E3DCC159}" type="slidenum">
              <a:rPr lang="pt-BR" sz="1200">
                <a:latin typeface="Proxima Nova Rg" panose="02000506030000020004" pitchFamily="2" charset="77"/>
              </a:rPr>
              <a:pPr eaLnBrk="1" hangingPunct="1"/>
              <a:t>33</a:t>
            </a:fld>
            <a:endParaRPr lang="pt-BR" sz="1200" dirty="0">
              <a:latin typeface="Proxima Nova Rg" panose="02000506030000020004" pitchFamily="2" charset="77"/>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3F39A5C-1729-D249-AEB7-16DA0504B490}" type="slidenum">
              <a:rPr lang="pt-BR" sz="1200">
                <a:latin typeface="Proxima Nova Rg" panose="02000506030000020004" pitchFamily="2" charset="77"/>
              </a:rPr>
              <a:pPr eaLnBrk="1" hangingPunct="1"/>
              <a:t>34</a:t>
            </a:fld>
            <a:endParaRPr lang="pt-BR" sz="1200" dirty="0">
              <a:latin typeface="Proxima Nova Rg" panose="02000506030000020004" pitchFamily="2" charset="77"/>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3F39A5C-1729-D249-AEB7-16DA0504B490}" type="slidenum">
              <a:rPr lang="pt-BR" sz="1200">
                <a:latin typeface="Proxima Nova Rg" panose="02000506030000020004" pitchFamily="2" charset="77"/>
              </a:rPr>
              <a:pPr eaLnBrk="1" hangingPunct="1"/>
              <a:t>35</a:t>
            </a:fld>
            <a:endParaRPr lang="pt-BR" sz="1200" dirty="0">
              <a:latin typeface="Proxima Nova Rg" panose="02000506030000020004" pitchFamily="2" charset="77"/>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BCF7630D-F8D8-DB43-AD93-C7DF36B33B35}" type="slidenum">
              <a:rPr lang="pt-BR" sz="1200">
                <a:latin typeface="Proxima Nova Rg" panose="02000506030000020004" pitchFamily="2" charset="77"/>
              </a:rPr>
              <a:pPr eaLnBrk="1" hangingPunct="1"/>
              <a:t>3</a:t>
            </a:fld>
            <a:endParaRPr lang="pt-BR" sz="1200" dirty="0">
              <a:latin typeface="Proxima Nova Rg" panose="02000506030000020004" pitchFamily="2" charset="77"/>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E098FE3B-6F49-D645-9166-FC53F870D6E2}" type="slidenum">
              <a:rPr lang="pt-BR" sz="1200">
                <a:latin typeface="Proxima Nova Rg" panose="02000506030000020004" pitchFamily="2" charset="77"/>
              </a:rPr>
              <a:pPr eaLnBrk="1" hangingPunct="1"/>
              <a:t>5</a:t>
            </a:fld>
            <a:endParaRPr lang="pt-BR" sz="1200" dirty="0">
              <a:latin typeface="Proxima Nova Rg" panose="02000506030000020004" pitchFamily="2" charset="77"/>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3FCFD6DE-1E91-7C4E-8FDF-C699AC6179FB}" type="slidenum">
              <a:rPr lang="pt-BR" sz="1200">
                <a:latin typeface="Proxima Nova Rg" panose="02000506030000020004" pitchFamily="2" charset="77"/>
              </a:rPr>
              <a:pPr eaLnBrk="1" hangingPunct="1"/>
              <a:t>6</a:t>
            </a:fld>
            <a:endParaRPr lang="pt-BR" sz="1200" dirty="0">
              <a:latin typeface="Proxima Nova Rg" panose="02000506030000020004" pitchFamily="2" charset="77"/>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D23C121E-9B2F-E54E-98F4-E4ED11553D16}" type="slidenum">
              <a:rPr lang="pt-BR" sz="1200">
                <a:latin typeface="Proxima Nova Rg" panose="02000506030000020004" pitchFamily="2" charset="77"/>
              </a:rPr>
              <a:pPr eaLnBrk="1" hangingPunct="1"/>
              <a:t>7</a:t>
            </a:fld>
            <a:endParaRPr lang="pt-BR" sz="1200" dirty="0">
              <a:latin typeface="Proxima Nova Rg" panose="02000506030000020004" pitchFamily="2" charset="77"/>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AF6B4D91-D03F-D14F-BDAA-084C3AAC9EC7}" type="slidenum">
              <a:rPr lang="pt-BR" sz="1200">
                <a:latin typeface="Proxima Nova Rg" panose="02000506030000020004" pitchFamily="2" charset="77"/>
              </a:rPr>
              <a:pPr eaLnBrk="1" hangingPunct="1"/>
              <a:t>8</a:t>
            </a:fld>
            <a:endParaRPr lang="pt-BR" sz="1200" dirty="0">
              <a:latin typeface="Proxima Nova Rg" panose="02000506030000020004" pitchFamily="2" charset="77"/>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B18BB1AC-E93B-484B-8FC8-5515370E2AEF}" type="slidenum">
              <a:rPr lang="pt-BR" sz="1200">
                <a:latin typeface="Proxima Nova Rg" panose="02000506030000020004" pitchFamily="2" charset="77"/>
              </a:rPr>
              <a:pPr eaLnBrk="1" hangingPunct="1"/>
              <a:t>9</a:t>
            </a:fld>
            <a:endParaRPr lang="pt-BR" sz="1200" dirty="0">
              <a:latin typeface="Proxima Nova Rg" panose="02000506030000020004" pitchFamily="2" charset="77"/>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0C73EE1A-8BF0-F34C-84B3-2740BD09AE00}" type="slidenum">
              <a:rPr lang="pt-BR" sz="1200">
                <a:latin typeface="Proxima Nova Rg" panose="02000506030000020004" pitchFamily="2" charset="77"/>
              </a:rPr>
              <a:pPr eaLnBrk="1" hangingPunct="1"/>
              <a:t>10</a:t>
            </a:fld>
            <a:endParaRPr lang="pt-BR" sz="1200" dirty="0">
              <a:latin typeface="Proxima Nova Rg" panose="02000506030000020004" pitchFamily="2" charset="77"/>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0">
            <a:gsLst>
              <a:gs pos="0">
                <a:schemeClr val="folHlink"/>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pt-BR" sz="2400" b="0" i="0" dirty="0">
              <a:latin typeface="Proxima Nova Rg" panose="02000506030000020004" pitchFamily="2" charset="77"/>
            </a:endParaRPr>
          </a:p>
        </p:txBody>
      </p:sp>
      <p:sp>
        <p:nvSpPr>
          <p:cNvPr id="5" name="Rectangle 3"/>
          <p:cNvSpPr>
            <a:spLocks noChangeArrowheads="1"/>
          </p:cNvSpPr>
          <p:nvPr/>
        </p:nvSpPr>
        <p:spPr bwMode="hidden">
          <a:xfrm>
            <a:off x="1716088" y="1690688"/>
            <a:ext cx="7427912" cy="2533650"/>
          </a:xfrm>
          <a:prstGeom prst="rect">
            <a:avLst/>
          </a:prstGeom>
          <a:solidFill>
            <a:srgbClr val="0847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grpSp>
        <p:nvGrpSpPr>
          <p:cNvPr id="6" name="Group 4"/>
          <p:cNvGrpSpPr>
            <a:grpSpLocks/>
          </p:cNvGrpSpPr>
          <p:nvPr/>
        </p:nvGrpSpPr>
        <p:grpSpPr bwMode="auto">
          <a:xfrm>
            <a:off x="0" y="1066800"/>
            <a:ext cx="2867025" cy="3157538"/>
            <a:chOff x="0" y="672"/>
            <a:chExt cx="1806" cy="1989"/>
          </a:xfrm>
        </p:grpSpPr>
        <p:sp>
          <p:nvSpPr>
            <p:cNvPr id="7" name="Rectangle 5"/>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8" name="Rectangle 6"/>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9" name="Rectangle 7"/>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0" name="Rectangle 8"/>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1" name="Rectangle 9"/>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2" name="Rectangle 10"/>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3" name="Rectangle 11"/>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4" name="Rectangle 12"/>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5" name="Rectangle 13"/>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6" name="Rectangle 14"/>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grpSp>
      <p:pic>
        <p:nvPicPr>
          <p:cNvPr id="17" name="Picture 20" descr="logo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
            <a:ext cx="502920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38" name="Rectangle 18"/>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pt-BR"/>
              <a:t>Clique para editar o estilo do título mestre</a:t>
            </a:r>
          </a:p>
        </p:txBody>
      </p:sp>
      <p:sp>
        <p:nvSpPr>
          <p:cNvPr id="81939" name="Rectangle 19"/>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pt-BR"/>
              <a:t>Clique para editar o estilo do subtítulo mestre</a:t>
            </a:r>
          </a:p>
        </p:txBody>
      </p:sp>
      <p:sp>
        <p:nvSpPr>
          <p:cNvPr id="18" name="Rectangle 15"/>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b="0" i="0">
                <a:latin typeface="Proxima Nova Rg" panose="02000506030000020004" pitchFamily="2" charset="77"/>
                <a:ea typeface="+mn-ea"/>
                <a:cs typeface="+mn-cs"/>
              </a:defRPr>
            </a:lvl1pPr>
          </a:lstStyle>
          <a:p>
            <a:pPr>
              <a:defRPr/>
            </a:pPr>
            <a:endParaRPr lang="pt-BR" dirty="0"/>
          </a:p>
        </p:txBody>
      </p:sp>
      <p:sp>
        <p:nvSpPr>
          <p:cNvPr id="19" name="Rectangle 16"/>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b="0" i="0">
                <a:latin typeface="Proxima Nova Rg" panose="02000506030000020004" pitchFamily="2" charset="77"/>
                <a:ea typeface="+mn-ea"/>
                <a:cs typeface="+mn-cs"/>
              </a:defRPr>
            </a:lvl1pPr>
          </a:lstStyle>
          <a:p>
            <a:pPr>
              <a:defRPr/>
            </a:pPr>
            <a:endParaRPr lang="pt-BR" dirty="0"/>
          </a:p>
        </p:txBody>
      </p:sp>
      <p:sp>
        <p:nvSpPr>
          <p:cNvPr id="20" name="Rectangle 17"/>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latin typeface="Arial Black" charset="0"/>
                <a:cs typeface="+mn-cs"/>
              </a:defRPr>
            </a:lvl1pPr>
          </a:lstStyle>
          <a:p>
            <a:pPr>
              <a:defRPr/>
            </a:pPr>
            <a:fld id="{EE395534-11AB-1D4A-AD2C-EF7A6EB052C8}" type="slidenum">
              <a:rPr lang="pt-BR"/>
              <a:pPr>
                <a:defRPr/>
              </a:pPr>
              <a:t>‹#›</a:t>
            </a:fld>
            <a:endParaRPr lang="pt-BR"/>
          </a:p>
        </p:txBody>
      </p:sp>
    </p:spTree>
    <p:extLst>
      <p:ext uri="{BB962C8B-B14F-4D97-AF65-F5344CB8AC3E}">
        <p14:creationId xmlns:p14="http://schemas.microsoft.com/office/powerpoint/2010/main" val="78061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67494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781800" y="381000"/>
            <a:ext cx="2057400" cy="5867400"/>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609600" y="381000"/>
            <a:ext cx="6019800" cy="5867400"/>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620455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2839800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1016604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811376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1764296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446340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1180788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b="0" i="0">
                <a:latin typeface="Proxima Nova Rg" panose="02000506030000020004" pitchFamily="2" charset="77"/>
              </a:defRPr>
            </a:lvl1pPr>
          </a:lstStyle>
          <a:p>
            <a:endParaRPr lang="en-GB"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b="0" i="0">
                <a:latin typeface="Proxima Nova Rg" panose="02000506030000020004" pitchFamily="2" charset="77"/>
              </a:defRPr>
            </a:lvl1pPr>
          </a:lstStyle>
          <a:p>
            <a:endParaRPr lang="en-GB" dirty="0"/>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b="0" i="0">
                <a:latin typeface="Proxima Nova Rg" panose="02000506030000020004" pitchFamily="2" charset="77"/>
              </a:defRPr>
            </a:lvl1pPr>
          </a:lstStyle>
          <a:p>
            <a:fld id="{AB735CFC-EF81-B744-9A66-29FD1772137C}" type="slidenum">
              <a:rPr lang="en-GB" smtClean="0"/>
              <a:pPr/>
              <a:t>‹#›</a:t>
            </a:fld>
            <a:endParaRPr lang="en-GB" dirty="0"/>
          </a:p>
        </p:txBody>
      </p:sp>
    </p:spTree>
    <p:extLst>
      <p:ext uri="{BB962C8B-B14F-4D97-AF65-F5344CB8AC3E}">
        <p14:creationId xmlns:p14="http://schemas.microsoft.com/office/powerpoint/2010/main" val="2738995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182065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23777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379951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609600" y="15240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800600" y="15240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028229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020364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2591101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3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29214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296290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685800" y="381000"/>
            <a:ext cx="8153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t-BR" dirty="0"/>
              <a:t>Clique para editar o estilo do título mestre</a:t>
            </a:r>
          </a:p>
        </p:txBody>
      </p:sp>
      <p:sp>
        <p:nvSpPr>
          <p:cNvPr id="1027" name="Rectangle 4"/>
          <p:cNvSpPr>
            <a:spLocks noGrp="1" noChangeArrowheads="1"/>
          </p:cNvSpPr>
          <p:nvPr>
            <p:ph type="body" idx="1"/>
          </p:nvPr>
        </p:nvSpPr>
        <p:spPr bwMode="auto">
          <a:xfrm>
            <a:off x="609600" y="1524000"/>
            <a:ext cx="8229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pic>
        <p:nvPicPr>
          <p:cNvPr id="1028" name="Picture 5" descr="inpe_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762000" cy="63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9" name="Freeform 6"/>
          <p:cNvSpPr>
            <a:spLocks noChangeArrowheads="1"/>
          </p:cNvSpPr>
          <p:nvPr/>
        </p:nvSpPr>
        <p:spPr bwMode="auto">
          <a:xfrm>
            <a:off x="685800" y="3810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rgbClr val="006699"/>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b="0" i="0" dirty="0">
              <a:latin typeface="Proxima Nova Rg" panose="02000506030000020004" pitchFamily="2" charset="77"/>
            </a:endParaRPr>
          </a:p>
        </p:txBody>
      </p:sp>
      <p:pic>
        <p:nvPicPr>
          <p:cNvPr id="1030" name="Imagem 6" descr="borda_slide.png"/>
          <p:cNvPicPr>
            <a:picLocks noChangeAspect="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0" y="249238"/>
            <a:ext cx="431800" cy="6608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5"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124" r:id="rId17"/>
    <p:sldLayoutId id="2147484126" r:id="rId18"/>
    <p:sldLayoutId id="2147484127" r:id="rId19"/>
  </p:sldLayoutIdLst>
  <p:txStyles>
    <p:titleStyle>
      <a:lvl1pPr algn="l" rtl="0" eaLnBrk="0" fontAlgn="base" hangingPunct="0">
        <a:spcBef>
          <a:spcPct val="0"/>
        </a:spcBef>
        <a:spcAft>
          <a:spcPct val="0"/>
        </a:spcAft>
        <a:defRPr sz="3200" b="0" i="0">
          <a:solidFill>
            <a:srgbClr val="003366"/>
          </a:solidFill>
          <a:latin typeface="Proxima Nova Rg" panose="02000506030000020004" pitchFamily="2" charset="77"/>
          <a:ea typeface="ＭＳ Ｐゴシック" charset="0"/>
          <a:cs typeface="ＭＳ Ｐゴシック" charset="0"/>
        </a:defRPr>
      </a:lvl1pPr>
      <a:lvl2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5pPr>
      <a:lvl6pPr marL="457200" algn="l" rtl="0" fontAlgn="base">
        <a:spcBef>
          <a:spcPct val="0"/>
        </a:spcBef>
        <a:spcAft>
          <a:spcPct val="0"/>
        </a:spcAft>
        <a:defRPr sz="3200" b="1">
          <a:solidFill>
            <a:srgbClr val="003366"/>
          </a:solidFill>
          <a:latin typeface="ZapfHumnst BT" pitchFamily="34" charset="0"/>
        </a:defRPr>
      </a:lvl6pPr>
      <a:lvl7pPr marL="914400" algn="l" rtl="0" fontAlgn="base">
        <a:spcBef>
          <a:spcPct val="0"/>
        </a:spcBef>
        <a:spcAft>
          <a:spcPct val="0"/>
        </a:spcAft>
        <a:defRPr sz="3200" b="1">
          <a:solidFill>
            <a:srgbClr val="003366"/>
          </a:solidFill>
          <a:latin typeface="ZapfHumnst BT" pitchFamily="34" charset="0"/>
        </a:defRPr>
      </a:lvl7pPr>
      <a:lvl8pPr marL="1371600" algn="l" rtl="0" fontAlgn="base">
        <a:spcBef>
          <a:spcPct val="0"/>
        </a:spcBef>
        <a:spcAft>
          <a:spcPct val="0"/>
        </a:spcAft>
        <a:defRPr sz="3200" b="1">
          <a:solidFill>
            <a:srgbClr val="003366"/>
          </a:solidFill>
          <a:latin typeface="ZapfHumnst BT" pitchFamily="34" charset="0"/>
        </a:defRPr>
      </a:lvl8pPr>
      <a:lvl9pPr marL="1828800" algn="l" rtl="0" fontAlgn="base">
        <a:spcBef>
          <a:spcPct val="0"/>
        </a:spcBef>
        <a:spcAft>
          <a:spcPct val="0"/>
        </a:spcAft>
        <a:defRPr sz="3200" b="1">
          <a:solidFill>
            <a:srgbClr val="003366"/>
          </a:solidFill>
          <a:latin typeface="ZapfHumnst BT"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charset="0"/>
        <a:buChar char="n"/>
        <a:defRPr sz="2400" b="0" i="0">
          <a:solidFill>
            <a:schemeClr val="tx1"/>
          </a:solidFill>
          <a:latin typeface="Proxima Nova Rg" panose="02000506030000020004" pitchFamily="2" charset="77"/>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80000"/>
        <a:buFont typeface="Wingdings" charset="0"/>
        <a:buChar char="¨"/>
        <a:defRPr sz="2000" b="0" i="0">
          <a:solidFill>
            <a:schemeClr val="tx1"/>
          </a:solidFill>
          <a:latin typeface="Proxima Nova Rg" panose="02000506030000020004" pitchFamily="2" charset="77"/>
          <a:ea typeface="ＭＳ Ｐゴシック" charset="0"/>
          <a:cs typeface="ＭＳ Ｐゴシック" charset="0"/>
        </a:defRPr>
      </a:lvl2pPr>
      <a:lvl3pPr marL="1143000" indent="-228600" algn="l" rtl="0" eaLnBrk="0" fontAlgn="base" hangingPunct="0">
        <a:spcBef>
          <a:spcPct val="20000"/>
        </a:spcBef>
        <a:spcAft>
          <a:spcPct val="0"/>
        </a:spcAft>
        <a:buClr>
          <a:schemeClr val="bg2"/>
        </a:buClr>
        <a:buSzPct val="65000"/>
        <a:buFont typeface="Wingdings" charset="0"/>
        <a:buChar char="n"/>
        <a:defRPr sz="2400" b="0" i="0">
          <a:solidFill>
            <a:schemeClr val="tx1"/>
          </a:solidFill>
          <a:latin typeface="Proxima Nova Rg" panose="02000506030000020004" pitchFamily="2" charset="77"/>
          <a:ea typeface="ＭＳ Ｐゴシック" charset="0"/>
          <a:cs typeface="ＭＳ Ｐゴシック" charset="0"/>
        </a:defRPr>
      </a:lvl3pPr>
      <a:lvl4pPr marL="1600200" indent="-228600" algn="l" rtl="0" eaLnBrk="0" fontAlgn="base" hangingPunct="0">
        <a:spcBef>
          <a:spcPct val="20000"/>
        </a:spcBef>
        <a:spcAft>
          <a:spcPct val="0"/>
        </a:spcAft>
        <a:buClr>
          <a:schemeClr val="accent2"/>
        </a:buClr>
        <a:buSzPct val="70000"/>
        <a:buFont typeface="Wingdings" charset="0"/>
        <a:buChar char="¨"/>
        <a:defRPr sz="1600" b="0" i="0">
          <a:solidFill>
            <a:schemeClr val="tx1"/>
          </a:solidFill>
          <a:latin typeface="Proxima Nova Rg" panose="02000506030000020004" pitchFamily="2" charset="77"/>
          <a:ea typeface="ＭＳ Ｐゴシック" charset="0"/>
          <a:cs typeface="ＭＳ Ｐゴシック" charset="0"/>
        </a:defRPr>
      </a:lvl4pPr>
      <a:lvl5pPr marL="2057400" indent="-228600" algn="l" rtl="0" eaLnBrk="0" fontAlgn="base" hangingPunct="0">
        <a:spcBef>
          <a:spcPct val="20000"/>
        </a:spcBef>
        <a:spcAft>
          <a:spcPct val="0"/>
        </a:spcAft>
        <a:buClr>
          <a:schemeClr val="bg2"/>
        </a:buClr>
        <a:buFont typeface="Wingdings" charset="0"/>
        <a:buChar char="§"/>
        <a:defRPr sz="2000" b="0" i="0">
          <a:solidFill>
            <a:schemeClr val="tx1"/>
          </a:solidFill>
          <a:latin typeface="Proxima Nova Rg" panose="02000506030000020004" pitchFamily="2" charset="77"/>
          <a:ea typeface="ＭＳ Ｐゴシック" charset="0"/>
          <a:cs typeface="ＭＳ Ｐゴシック" charset="0"/>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images.google.com/imgres?imgurl=http://rising-dragon.co.uk/catalog/images/astrology.jpg&amp;imgrefurl=http://rising-dragon.co.uk/catalog/index.php?cPath=52_32&amp;h=466&amp;w=366&amp;sz=21&amp;hl=en&amp;start=8&amp;um=1&amp;tbnid=GEwNSVNujRnIcM:&amp;tbnh=128&amp;tbnw=101&amp;prev=/images?q=Astrology&amp;svnum=10&amp;um=1&amp;hl=en&amp;safe=off&amp;client=firefox-a&amp;rls=org.mozilla:pt-BR:official&amp;sa=G" TargetMode="External"/><Relationship Id="rId7"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3.tiff"/><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images.google.com/imgres?imgurl=http://rising-dragon.co.uk/catalog/images/astrology.jpg&amp;imgrefurl=http://rising-dragon.co.uk/catalog/index.php?cPath=52_32&amp;h=466&amp;w=366&amp;sz=21&amp;hl=en&amp;start=8&amp;um=1&amp;tbnid=GEwNSVNujRnIcM:&amp;tbnh=128&amp;tbnw=101&amp;prev=/images?q=Astrology&amp;svnum=10&amp;um=1&amp;hl=en&amp;safe=off&amp;client=firefox-a&amp;rls=org.mozilla:pt-BR:official&amp;sa=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tiff"/><Relationship Id="rId4" Type="http://schemas.openxmlformats.org/officeDocument/2006/relationships/image" Target="../media/image38.tiff"/></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wmf"/><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6.wmf"/><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p:txBody>
          <a:bodyPr/>
          <a:lstStyle/>
          <a:p>
            <a:pPr eaLnBrk="1" hangingPunct="1"/>
            <a:r>
              <a:rPr lang="en-US" b="1" dirty="0">
                <a:latin typeface="Proxima Nova Lt" panose="02000506030000020004" pitchFamily="2" charset="77"/>
              </a:rPr>
              <a:t>O </a:t>
            </a:r>
            <a:r>
              <a:rPr lang="en-US" b="1" dirty="0" err="1">
                <a:latin typeface="Proxima Nova Lt" panose="02000506030000020004" pitchFamily="2" charset="77"/>
              </a:rPr>
              <a:t>Método</a:t>
            </a:r>
            <a:r>
              <a:rPr lang="en-US" b="1" dirty="0">
                <a:latin typeface="Proxima Nova Lt" panose="02000506030000020004" pitchFamily="2" charset="77"/>
              </a:rPr>
              <a:t> </a:t>
            </a:r>
            <a:r>
              <a:rPr lang="en-US" b="1" dirty="0" err="1">
                <a:latin typeface="Proxima Nova Lt" panose="02000506030000020004" pitchFamily="2" charset="77"/>
              </a:rPr>
              <a:t>Científico</a:t>
            </a:r>
            <a:endParaRPr lang="en-US" b="1" dirty="0">
              <a:latin typeface="Proxima Nova Lt" panose="02000506030000020004"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685800" y="381000"/>
            <a:ext cx="8458200" cy="762000"/>
          </a:xfrm>
        </p:spPr>
        <p:txBody>
          <a:bodyPr/>
          <a:lstStyle/>
          <a:p>
            <a:pPr eaLnBrk="1" hangingPunct="1"/>
            <a:r>
              <a:rPr lang="en-US" b="1" dirty="0" err="1">
                <a:latin typeface="Proxima Nova Lt" panose="02000506030000020004" pitchFamily="2" charset="77"/>
              </a:rPr>
              <a:t>Gravitação</a:t>
            </a:r>
            <a:r>
              <a:rPr lang="en-US" b="1" dirty="0">
                <a:latin typeface="Proxima Nova Lt" panose="02000506030000020004" pitchFamily="2" charset="77"/>
              </a:rPr>
              <a:t> Universal </a:t>
            </a:r>
            <a:r>
              <a:rPr lang="en-US" b="1" dirty="0" err="1">
                <a:latin typeface="Proxima Nova Lt" panose="02000506030000020004" pitchFamily="2" charset="77"/>
              </a:rPr>
              <a:t>como</a:t>
            </a:r>
            <a:r>
              <a:rPr lang="en-US" b="1" dirty="0">
                <a:latin typeface="Proxima Nova Lt" panose="02000506030000020004" pitchFamily="2" charset="77"/>
              </a:rPr>
              <a:t> </a:t>
            </a:r>
            <a:r>
              <a:rPr lang="en-US" b="1" dirty="0" err="1">
                <a:latin typeface="Proxima Nova Lt" panose="02000506030000020004" pitchFamily="2" charset="77"/>
              </a:rPr>
              <a:t>conjectura</a:t>
            </a:r>
            <a:endParaRPr lang="en-US" b="1" dirty="0">
              <a:latin typeface="Proxima Nova Lt" panose="02000506030000020004" pitchFamily="2" charset="77"/>
            </a:endParaRPr>
          </a:p>
        </p:txBody>
      </p:sp>
      <p:sp>
        <p:nvSpPr>
          <p:cNvPr id="18435" name="Rectangle 3"/>
          <p:cNvSpPr>
            <a:spLocks noGrp="1" noChangeArrowheads="1"/>
          </p:cNvSpPr>
          <p:nvPr>
            <p:ph type="body" idx="4294967295"/>
          </p:nvPr>
        </p:nvSpPr>
        <p:spPr>
          <a:xfrm>
            <a:off x="914400" y="3657600"/>
            <a:ext cx="7467600" cy="2743200"/>
          </a:xfrm>
          <a:solidFill>
            <a:schemeClr val="bg1">
              <a:lumMod val="95000"/>
            </a:schemeClr>
          </a:solidFill>
        </p:spPr>
        <p:txBody>
          <a:bodyPr/>
          <a:lstStyle/>
          <a:p>
            <a:pPr marL="0" eaLnBrk="1" hangingPunct="1">
              <a:buFont typeface="Wingdings" charset="0"/>
              <a:buNone/>
              <a:defRPr/>
            </a:pPr>
            <a:r>
              <a:rPr lang="ja-JP" altLang="en-US" sz="2200">
                <a:solidFill>
                  <a:srgbClr val="000066"/>
                </a:solidFill>
                <a:cs typeface="Times New Roman" charset="0"/>
              </a:rPr>
              <a:t>“</a:t>
            </a:r>
            <a:r>
              <a:rPr lang="en-US" sz="2200" dirty="0">
                <a:solidFill>
                  <a:srgbClr val="000066"/>
                </a:solidFill>
                <a:cs typeface="Times New Roman" charset="0"/>
              </a:rPr>
              <a:t>That one body may act upon another at a distance through a vacuum without the mediation of anything else, by and through which their action and force may be conveyed from one another, is to me so great an absurdity that, I believe, no man who has in philosophic matters a competent faculty of thinking could ever fall into it. (Newton)</a:t>
            </a:r>
            <a:r>
              <a:rPr lang="ja-JP" altLang="en-US" sz="2200">
                <a:solidFill>
                  <a:srgbClr val="000066"/>
                </a:solidFill>
                <a:cs typeface="Times New Roman" charset="0"/>
              </a:rPr>
              <a:t>”</a:t>
            </a:r>
            <a:endParaRPr lang="pt-BR" sz="2200" dirty="0">
              <a:solidFill>
                <a:srgbClr val="000066"/>
              </a:solidFill>
              <a:cs typeface="Times New Roman" charset="0"/>
            </a:endParaRPr>
          </a:p>
        </p:txBody>
      </p:sp>
      <p:sp>
        <p:nvSpPr>
          <p:cNvPr id="11" name="Seta para a direita 10"/>
          <p:cNvSpPr/>
          <p:nvPr/>
        </p:nvSpPr>
        <p:spPr bwMode="auto">
          <a:xfrm>
            <a:off x="2209800" y="2133600"/>
            <a:ext cx="838200" cy="2286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35844" name="CaixaDeTexto 11"/>
          <p:cNvSpPr txBox="1">
            <a:spLocks noChangeArrowheads="1"/>
          </p:cNvSpPr>
          <p:nvPr/>
        </p:nvSpPr>
        <p:spPr bwMode="auto">
          <a:xfrm>
            <a:off x="3357563" y="1285875"/>
            <a:ext cx="105990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solidFill>
                  <a:srgbClr val="000066"/>
                </a:solidFill>
                <a:latin typeface="Proxima Nova Rg" panose="02000506030000020004" pitchFamily="2" charset="77"/>
              </a:rPr>
              <a:t>Conjectura</a:t>
            </a:r>
          </a:p>
          <a:p>
            <a:pPr eaLnBrk="1" hangingPunct="1"/>
            <a:r>
              <a:rPr lang="pt-BR" dirty="0">
                <a:solidFill>
                  <a:srgbClr val="000066"/>
                </a:solidFill>
                <a:latin typeface="Proxima Nova Rg" panose="02000506030000020004" pitchFamily="2" charset="77"/>
              </a:rPr>
              <a:t>(Newton)</a:t>
            </a:r>
          </a:p>
        </p:txBody>
      </p:sp>
      <p:sp>
        <p:nvSpPr>
          <p:cNvPr id="35845" name="CaixaDeTexto 12"/>
          <p:cNvSpPr txBox="1">
            <a:spLocks noChangeArrowheads="1"/>
          </p:cNvSpPr>
          <p:nvPr/>
        </p:nvSpPr>
        <p:spPr bwMode="auto">
          <a:xfrm>
            <a:off x="5791200" y="2438400"/>
            <a:ext cx="137569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latin typeface="Proxima Nova Rg" panose="02000506030000020004" pitchFamily="2" charset="77"/>
              </a:rPr>
              <a:t>Observações</a:t>
            </a:r>
          </a:p>
          <a:p>
            <a:pPr eaLnBrk="1" hangingPunct="1"/>
            <a:r>
              <a:rPr lang="pt-BR" dirty="0">
                <a:latin typeface="Proxima Nova Rg" panose="02000506030000020004" pitchFamily="2" charset="77"/>
              </a:rPr>
              <a:t>(</a:t>
            </a:r>
            <a:r>
              <a:rPr lang="pt-BR" dirty="0" err="1">
                <a:latin typeface="Proxima Nova Rg" panose="02000506030000020004" pitchFamily="2" charset="77"/>
              </a:rPr>
              <a:t>Brahe</a:t>
            </a:r>
            <a:r>
              <a:rPr lang="pt-BR" dirty="0">
                <a:latin typeface="Proxima Nova Rg" panose="02000506030000020004" pitchFamily="2" charset="77"/>
              </a:rPr>
              <a:t>, </a:t>
            </a:r>
            <a:r>
              <a:rPr lang="pt-BR" dirty="0" err="1">
                <a:latin typeface="Proxima Nova Rg" panose="02000506030000020004" pitchFamily="2" charset="77"/>
              </a:rPr>
              <a:t>Galileo</a:t>
            </a:r>
            <a:r>
              <a:rPr lang="pt-BR" dirty="0">
                <a:latin typeface="Proxima Nova Rg" panose="02000506030000020004" pitchFamily="2" charset="77"/>
              </a:rPr>
              <a:t>)</a:t>
            </a:r>
          </a:p>
        </p:txBody>
      </p:sp>
      <p:sp>
        <p:nvSpPr>
          <p:cNvPr id="16" name="Seta para a esquerda e para a direita 15"/>
          <p:cNvSpPr/>
          <p:nvPr/>
        </p:nvSpPr>
        <p:spPr bwMode="auto">
          <a:xfrm>
            <a:off x="5943600" y="2133600"/>
            <a:ext cx="838200" cy="228600"/>
          </a:xfrm>
          <a:prstGeom prst="lef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17" name="Seta para a direita 16"/>
          <p:cNvSpPr/>
          <p:nvPr/>
        </p:nvSpPr>
        <p:spPr bwMode="auto">
          <a:xfrm>
            <a:off x="3581400" y="2057400"/>
            <a:ext cx="1447800" cy="3048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pic>
        <p:nvPicPr>
          <p:cNvPr id="358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19200"/>
            <a:ext cx="2916238" cy="212725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3584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2168525"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5800" y="381000"/>
            <a:ext cx="8458200" cy="762000"/>
          </a:xfrm>
        </p:spPr>
        <p:txBody>
          <a:bodyPr/>
          <a:lstStyle/>
          <a:p>
            <a:pPr eaLnBrk="1" hangingPunct="1"/>
            <a:r>
              <a:rPr lang="en-US" dirty="0" err="1"/>
              <a:t>Refutação</a:t>
            </a:r>
            <a:r>
              <a:rPr lang="en-US" dirty="0"/>
              <a:t> da </a:t>
            </a:r>
            <a:r>
              <a:rPr lang="en-US" dirty="0" err="1"/>
              <a:t>gravitação</a:t>
            </a:r>
            <a:r>
              <a:rPr lang="en-US" dirty="0"/>
              <a:t> universal?</a:t>
            </a:r>
          </a:p>
        </p:txBody>
      </p:sp>
      <p:sp>
        <p:nvSpPr>
          <p:cNvPr id="37890" name="Rectangle 3"/>
          <p:cNvSpPr>
            <a:spLocks noGrp="1" noChangeArrowheads="1"/>
          </p:cNvSpPr>
          <p:nvPr>
            <p:ph type="body" idx="4294967295"/>
          </p:nvPr>
        </p:nvSpPr>
        <p:spPr>
          <a:xfrm>
            <a:off x="3962400" y="4267200"/>
            <a:ext cx="4953000" cy="1676400"/>
          </a:xfrm>
          <a:solidFill>
            <a:schemeClr val="bg1">
              <a:lumMod val="95000"/>
            </a:schemeClr>
          </a:solidFill>
        </p:spPr>
        <p:txBody>
          <a:bodyPr/>
          <a:lstStyle/>
          <a:p>
            <a:pPr marL="54900" eaLnBrk="1" hangingPunct="1">
              <a:buFont typeface="Wingdings" charset="0"/>
              <a:buNone/>
            </a:pPr>
            <a:r>
              <a:rPr lang="pt-BR" dirty="0">
                <a:solidFill>
                  <a:srgbClr val="002060"/>
                </a:solidFill>
              </a:rPr>
              <a:t>	Teoria da gravitação universal: erro na estimativa da precessão do periélio do planeta Mercúrio (43 </a:t>
            </a:r>
            <a:r>
              <a:rPr lang="pt-BR" dirty="0" err="1">
                <a:solidFill>
                  <a:srgbClr val="002060"/>
                </a:solidFill>
              </a:rPr>
              <a:t>arcseg</a:t>
            </a:r>
            <a:r>
              <a:rPr lang="pt-BR" dirty="0">
                <a:solidFill>
                  <a:srgbClr val="002060"/>
                </a:solidFill>
              </a:rPr>
              <a:t>)</a:t>
            </a:r>
          </a:p>
          <a:p>
            <a:pPr eaLnBrk="1" hangingPunct="1"/>
            <a:endParaRPr lang="pt-BR" dirty="0">
              <a:solidFill>
                <a:srgbClr val="002060"/>
              </a:solidFill>
            </a:endParaRPr>
          </a:p>
        </p:txBody>
      </p:sp>
      <p:pic>
        <p:nvPicPr>
          <p:cNvPr id="37891" name="Picture 6" descr="astrology">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53" y="1219200"/>
            <a:ext cx="1744663"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3" name="CaixaDeTexto 7"/>
          <p:cNvSpPr txBox="1">
            <a:spLocks noChangeArrowheads="1"/>
          </p:cNvSpPr>
          <p:nvPr/>
        </p:nvSpPr>
        <p:spPr bwMode="auto">
          <a:xfrm>
            <a:off x="4042047" y="3167390"/>
            <a:ext cx="105990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solidFill>
                  <a:srgbClr val="002060"/>
                </a:solidFill>
                <a:latin typeface="Proxima Nova Rg" panose="02000506030000020004" pitchFamily="2" charset="77"/>
              </a:rPr>
              <a:t>Conjectura</a:t>
            </a:r>
          </a:p>
          <a:p>
            <a:pPr eaLnBrk="1" hangingPunct="1"/>
            <a:r>
              <a:rPr lang="pt-BR" dirty="0">
                <a:solidFill>
                  <a:srgbClr val="002060"/>
                </a:solidFill>
                <a:latin typeface="Proxima Nova Rg" panose="02000506030000020004" pitchFamily="2" charset="77"/>
              </a:rPr>
              <a:t>(Newton)</a:t>
            </a:r>
          </a:p>
        </p:txBody>
      </p:sp>
      <p:pic>
        <p:nvPicPr>
          <p:cNvPr id="3789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6815" y="1219200"/>
            <a:ext cx="2382838" cy="190500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3789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990600"/>
            <a:ext cx="23622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8" name="Imagem 15" descr="Precessing_Kepler_orbit_280frames_e0.6_smaller.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7700" y="3787681"/>
            <a:ext cx="3124200" cy="271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685800" y="381000"/>
            <a:ext cx="8458200" cy="762000"/>
          </a:xfrm>
        </p:spPr>
        <p:txBody>
          <a:bodyPr/>
          <a:lstStyle/>
          <a:p>
            <a:pPr eaLnBrk="1" hangingPunct="1"/>
            <a:r>
              <a:rPr lang="en-US" b="1" dirty="0" err="1">
                <a:latin typeface="Proxima Nova Lt" panose="02000506030000020004" pitchFamily="2" charset="77"/>
              </a:rPr>
              <a:t>Relatividade</a:t>
            </a:r>
            <a:r>
              <a:rPr lang="en-US" b="1" dirty="0">
                <a:latin typeface="Proxima Nova Lt" panose="02000506030000020004" pitchFamily="2" charset="77"/>
              </a:rPr>
              <a:t> </a:t>
            </a:r>
            <a:r>
              <a:rPr lang="en-US" b="1" dirty="0" err="1">
                <a:latin typeface="Proxima Nova Lt" panose="02000506030000020004" pitchFamily="2" charset="77"/>
              </a:rPr>
              <a:t>geral</a:t>
            </a:r>
            <a:r>
              <a:rPr lang="en-US" b="1" dirty="0">
                <a:latin typeface="Proxima Nova Lt" panose="02000506030000020004" pitchFamily="2" charset="77"/>
              </a:rPr>
              <a:t> (Einstein)</a:t>
            </a:r>
          </a:p>
        </p:txBody>
      </p:sp>
      <p:sp>
        <p:nvSpPr>
          <p:cNvPr id="39938" name="Rectangle 3"/>
          <p:cNvSpPr>
            <a:spLocks noGrp="1" noChangeArrowheads="1"/>
          </p:cNvSpPr>
          <p:nvPr>
            <p:ph type="body" idx="4294967295"/>
          </p:nvPr>
        </p:nvSpPr>
        <p:spPr>
          <a:xfrm>
            <a:off x="6400800" y="1295400"/>
            <a:ext cx="2667000" cy="1371600"/>
          </a:xfrm>
          <a:solidFill>
            <a:schemeClr val="accent2">
              <a:lumMod val="20000"/>
              <a:lumOff val="80000"/>
            </a:schemeClr>
          </a:solidFill>
        </p:spPr>
        <p:txBody>
          <a:bodyPr/>
          <a:lstStyle/>
          <a:p>
            <a:pPr marL="0" indent="0" eaLnBrk="1" hangingPunct="1">
              <a:buFont typeface="Wingdings" charset="0"/>
              <a:buNone/>
            </a:pPr>
            <a:r>
              <a:rPr lang="pt-BR" sz="2000" dirty="0">
                <a:solidFill>
                  <a:srgbClr val="000066"/>
                </a:solidFill>
              </a:rPr>
              <a:t>Gravitação como deformação do </a:t>
            </a:r>
            <a:r>
              <a:rPr lang="pt-BR" sz="2000" dirty="0" err="1">
                <a:solidFill>
                  <a:srgbClr val="000066"/>
                </a:solidFill>
              </a:rPr>
              <a:t>espaco</a:t>
            </a:r>
            <a:r>
              <a:rPr lang="pt-BR" sz="2000" dirty="0">
                <a:solidFill>
                  <a:srgbClr val="000066"/>
                </a:solidFill>
              </a:rPr>
              <a:t>-tempo (conjectura)</a:t>
            </a:r>
          </a:p>
          <a:p>
            <a:pPr marL="0" indent="0" eaLnBrk="1" hangingPunct="1"/>
            <a:endParaRPr lang="pt-BR" sz="2000" dirty="0">
              <a:solidFill>
                <a:srgbClr val="000066"/>
              </a:solidFill>
            </a:endParaRPr>
          </a:p>
        </p:txBody>
      </p:sp>
      <p:sp>
        <p:nvSpPr>
          <p:cNvPr id="7" name="Seta para a direita 6"/>
          <p:cNvSpPr/>
          <p:nvPr/>
        </p:nvSpPr>
        <p:spPr bwMode="auto">
          <a:xfrm>
            <a:off x="2133600" y="1981200"/>
            <a:ext cx="609600" cy="2286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17" name="Seta para a direita 16"/>
          <p:cNvSpPr/>
          <p:nvPr/>
        </p:nvSpPr>
        <p:spPr bwMode="auto">
          <a:xfrm>
            <a:off x="4572000" y="1571625"/>
            <a:ext cx="381000" cy="257175"/>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pic>
        <p:nvPicPr>
          <p:cNvPr id="2" name="Picture 1">
            <a:extLst>
              <a:ext uri="{FF2B5EF4-FFF2-40B4-BE49-F238E27FC236}">
                <a16:creationId xmlns:a16="http://schemas.microsoft.com/office/drawing/2014/main" id="{B298455E-D3BF-2B4E-A26F-EE9DFEC19AC8}"/>
              </a:ext>
            </a:extLst>
          </p:cNvPr>
          <p:cNvPicPr>
            <a:picLocks noChangeAspect="1"/>
          </p:cNvPicPr>
          <p:nvPr/>
        </p:nvPicPr>
        <p:blipFill>
          <a:blip r:embed="rId3"/>
          <a:stretch>
            <a:fillRect/>
          </a:stretch>
        </p:blipFill>
        <p:spPr>
          <a:xfrm>
            <a:off x="685800" y="1085427"/>
            <a:ext cx="5638800" cy="2098886"/>
          </a:xfrm>
          <a:prstGeom prst="rect">
            <a:avLst/>
          </a:prstGeom>
        </p:spPr>
      </p:pic>
      <p:pic>
        <p:nvPicPr>
          <p:cNvPr id="3" name="Picture 2">
            <a:extLst>
              <a:ext uri="{FF2B5EF4-FFF2-40B4-BE49-F238E27FC236}">
                <a16:creationId xmlns:a16="http://schemas.microsoft.com/office/drawing/2014/main" id="{2191E67F-0A38-9E42-AB08-7842BC6520B1}"/>
              </a:ext>
            </a:extLst>
          </p:cNvPr>
          <p:cNvPicPr>
            <a:picLocks noChangeAspect="1"/>
          </p:cNvPicPr>
          <p:nvPr/>
        </p:nvPicPr>
        <p:blipFill>
          <a:blip r:embed="rId4"/>
          <a:stretch>
            <a:fillRect/>
          </a:stretch>
        </p:blipFill>
        <p:spPr>
          <a:xfrm>
            <a:off x="4780429" y="3456331"/>
            <a:ext cx="4092420" cy="2286000"/>
          </a:xfrm>
          <a:prstGeom prst="rect">
            <a:avLst/>
          </a:prstGeom>
        </p:spPr>
      </p:pic>
      <p:pic>
        <p:nvPicPr>
          <p:cNvPr id="5" name="Picture 4">
            <a:extLst>
              <a:ext uri="{FF2B5EF4-FFF2-40B4-BE49-F238E27FC236}">
                <a16:creationId xmlns:a16="http://schemas.microsoft.com/office/drawing/2014/main" id="{2FEE3163-B017-7042-9505-FAB2540FA798}"/>
              </a:ext>
            </a:extLst>
          </p:cNvPr>
          <p:cNvPicPr>
            <a:picLocks noChangeAspect="1"/>
          </p:cNvPicPr>
          <p:nvPr/>
        </p:nvPicPr>
        <p:blipFill>
          <a:blip r:embed="rId5"/>
          <a:stretch>
            <a:fillRect/>
          </a:stretch>
        </p:blipFill>
        <p:spPr>
          <a:xfrm>
            <a:off x="685800" y="3444688"/>
            <a:ext cx="3433498" cy="2281955"/>
          </a:xfrm>
          <a:prstGeom prst="rect">
            <a:avLst/>
          </a:prstGeom>
        </p:spPr>
      </p:pic>
      <p:sp>
        <p:nvSpPr>
          <p:cNvPr id="16" name="Rectangle 3">
            <a:extLst>
              <a:ext uri="{FF2B5EF4-FFF2-40B4-BE49-F238E27FC236}">
                <a16:creationId xmlns:a16="http://schemas.microsoft.com/office/drawing/2014/main" id="{23AEBA93-A990-0B4F-80FE-FAC541B4BFE1}"/>
              </a:ext>
            </a:extLst>
          </p:cNvPr>
          <p:cNvSpPr txBox="1">
            <a:spLocks noChangeArrowheads="1"/>
          </p:cNvSpPr>
          <p:nvPr/>
        </p:nvSpPr>
        <p:spPr bwMode="auto">
          <a:xfrm>
            <a:off x="665629" y="5867400"/>
            <a:ext cx="8207220" cy="762000"/>
          </a:xfrm>
          <a:prstGeom prst="rect">
            <a:avLst/>
          </a:prstGeom>
          <a:solidFill>
            <a:schemeClr val="accent2">
              <a:lumMod val="20000"/>
              <a:lumOff val="80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charset="0"/>
              <a:buChar char="n"/>
              <a:defRPr sz="2400" b="0" i="0">
                <a:solidFill>
                  <a:schemeClr val="tx1"/>
                </a:solidFill>
                <a:latin typeface="IBM Plex Sans" panose="020B0503050203000203" pitchFamily="34" charset="77"/>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80000"/>
              <a:buFont typeface="Wingdings" charset="0"/>
              <a:buChar char="¨"/>
              <a:defRPr sz="2000" b="0" i="0">
                <a:solidFill>
                  <a:schemeClr val="tx1"/>
                </a:solidFill>
                <a:latin typeface="IBM Plex Sans" panose="020B0503050203000203" pitchFamily="34" charset="77"/>
                <a:ea typeface="ＭＳ Ｐゴシック" charset="0"/>
                <a:cs typeface="ＭＳ Ｐゴシック" charset="0"/>
              </a:defRPr>
            </a:lvl2pPr>
            <a:lvl3pPr marL="1143000" indent="-228600" algn="l" rtl="0" eaLnBrk="0" fontAlgn="base" hangingPunct="0">
              <a:spcBef>
                <a:spcPct val="20000"/>
              </a:spcBef>
              <a:spcAft>
                <a:spcPct val="0"/>
              </a:spcAft>
              <a:buClr>
                <a:schemeClr val="bg2"/>
              </a:buClr>
              <a:buSzPct val="65000"/>
              <a:buFont typeface="Wingdings" charset="0"/>
              <a:buChar char="n"/>
              <a:defRPr sz="2400" b="0" i="0">
                <a:solidFill>
                  <a:schemeClr val="tx1"/>
                </a:solidFill>
                <a:latin typeface="IBM Plex Sans" panose="020B0503050203000203" pitchFamily="34" charset="77"/>
                <a:ea typeface="ＭＳ Ｐゴシック" charset="0"/>
                <a:cs typeface="ＭＳ Ｐゴシック" charset="0"/>
              </a:defRPr>
            </a:lvl3pPr>
            <a:lvl4pPr marL="1600200" indent="-228600" algn="l" rtl="0" eaLnBrk="0" fontAlgn="base" hangingPunct="0">
              <a:spcBef>
                <a:spcPct val="20000"/>
              </a:spcBef>
              <a:spcAft>
                <a:spcPct val="0"/>
              </a:spcAft>
              <a:buClr>
                <a:schemeClr val="accent2"/>
              </a:buClr>
              <a:buSzPct val="70000"/>
              <a:buFont typeface="Wingdings" charset="0"/>
              <a:buChar char="¨"/>
              <a:defRPr sz="1600" b="0" i="0">
                <a:solidFill>
                  <a:schemeClr val="tx1"/>
                </a:solidFill>
                <a:latin typeface="IBM Plex Sans" panose="020B0503050203000203" pitchFamily="34" charset="77"/>
                <a:ea typeface="ＭＳ Ｐゴシック" charset="0"/>
                <a:cs typeface="ＭＳ Ｐゴシック" charset="0"/>
              </a:defRPr>
            </a:lvl4pPr>
            <a:lvl5pPr marL="2057400" indent="-228600" algn="l" rtl="0" eaLnBrk="0" fontAlgn="base" hangingPunct="0">
              <a:spcBef>
                <a:spcPct val="20000"/>
              </a:spcBef>
              <a:spcAft>
                <a:spcPct val="0"/>
              </a:spcAft>
              <a:buClr>
                <a:schemeClr val="bg2"/>
              </a:buClr>
              <a:buFont typeface="Wingdings" charset="0"/>
              <a:buChar char="§"/>
              <a:defRPr sz="2000" b="0" i="0">
                <a:solidFill>
                  <a:schemeClr val="tx1"/>
                </a:solidFill>
                <a:latin typeface="IBM Plex Sans" panose="020B0503050203000203" pitchFamily="34" charset="77"/>
                <a:ea typeface="ＭＳ Ｐゴシック" charset="0"/>
                <a:cs typeface="ＭＳ Ｐゴシック" charset="0"/>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a:lstStyle>
          <a:p>
            <a:pPr marL="0" indent="0" eaLnBrk="1" hangingPunct="1">
              <a:buFont typeface="Wingdings" charset="0"/>
              <a:buNone/>
            </a:pPr>
            <a:r>
              <a:rPr lang="pt-BR" sz="2000" kern="0" dirty="0">
                <a:solidFill>
                  <a:srgbClr val="000066"/>
                </a:solidFill>
                <a:latin typeface="Proxima Nova Rg" panose="02000506030000020004" pitchFamily="2" charset="77"/>
              </a:rPr>
              <a:t>Detecção de ondas gravitacionais geradas pela colisão de dois buracos negros supermassivos pelos detectores do projeto LIGO </a:t>
            </a:r>
          </a:p>
          <a:p>
            <a:pPr marL="0" indent="0" eaLnBrk="1" hangingPunct="1"/>
            <a:endParaRPr lang="pt-BR" sz="2000" kern="0" dirty="0">
              <a:solidFill>
                <a:srgbClr val="000066"/>
              </a:solidFill>
              <a:latin typeface="Proxima Nova Rg" panose="02000506030000020004" pitchFamily="2" charset="7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5800" y="381000"/>
            <a:ext cx="8153400" cy="762000"/>
          </a:xfrm>
        </p:spPr>
        <p:txBody>
          <a:bodyPr/>
          <a:lstStyle/>
          <a:p>
            <a:pPr eaLnBrk="1" hangingPunct="1"/>
            <a:r>
              <a:rPr lang="en-GB" b="1" dirty="0">
                <a:latin typeface="Proxima Nova Lt" panose="02000506030000020004" pitchFamily="2" charset="77"/>
              </a:rPr>
              <a:t>A Cruz de Einstein</a:t>
            </a:r>
            <a:endParaRPr lang="en-US" b="1" dirty="0">
              <a:latin typeface="Proxima Nova Lt" panose="02000506030000020004" pitchFamily="2" charset="77"/>
            </a:endParaRPr>
          </a:p>
        </p:txBody>
      </p:sp>
      <p:sp>
        <p:nvSpPr>
          <p:cNvPr id="37892" name="Retângulo 9"/>
          <p:cNvSpPr>
            <a:spLocks noChangeArrowheads="1"/>
          </p:cNvSpPr>
          <p:nvPr/>
        </p:nvSpPr>
        <p:spPr bwMode="auto">
          <a:xfrm>
            <a:off x="4749053" y="1502429"/>
            <a:ext cx="4240306" cy="3170099"/>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000" dirty="0">
                <a:solidFill>
                  <a:srgbClr val="000066"/>
                </a:solidFill>
                <a:latin typeface="Proxima Nova Rg" panose="02000506030000020004" pitchFamily="2" charset="77"/>
                <a:cs typeface="Times New Roman" charset="0"/>
              </a:rPr>
              <a:t>The photograph shows four images of a very distant quasar which has been multiple-imaged by a relatively nearby galaxy acting as a gravitational lens. </a:t>
            </a:r>
          </a:p>
          <a:p>
            <a:endParaRPr lang="en-US" sz="2000" dirty="0">
              <a:solidFill>
                <a:srgbClr val="000066"/>
              </a:solidFill>
              <a:latin typeface="Proxima Nova Rg" panose="02000506030000020004" pitchFamily="2" charset="77"/>
              <a:cs typeface="Times New Roman" charset="0"/>
            </a:endParaRPr>
          </a:p>
          <a:p>
            <a:r>
              <a:rPr lang="en-US" sz="2000" dirty="0">
                <a:solidFill>
                  <a:srgbClr val="000066"/>
                </a:solidFill>
                <a:latin typeface="Proxima Nova Rg" panose="02000506030000020004" pitchFamily="2" charset="77"/>
                <a:cs typeface="Times New Roman" charset="0"/>
              </a:rPr>
              <a:t>The quasar seen here is at a distance of 8 billion light years, whereas the galaxy is at a distance of 400 million light years. </a:t>
            </a:r>
          </a:p>
        </p:txBody>
      </p:sp>
      <p:sp>
        <p:nvSpPr>
          <p:cNvPr id="37893" name="Retângulo 10"/>
          <p:cNvSpPr>
            <a:spLocks noChangeArrowheads="1"/>
          </p:cNvSpPr>
          <p:nvPr/>
        </p:nvSpPr>
        <p:spPr bwMode="auto">
          <a:xfrm>
            <a:off x="642939" y="5500688"/>
            <a:ext cx="3929061" cy="707886"/>
          </a:xfrm>
          <a:prstGeom prst="rect">
            <a:avLst/>
          </a:prstGeom>
          <a:solidFill>
            <a:srgbClr val="D9D9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pt-BR" sz="2000" dirty="0" err="1">
                <a:solidFill>
                  <a:srgbClr val="000066"/>
                </a:solidFill>
                <a:latin typeface="Proxima Nova Rg" panose="02000506030000020004" pitchFamily="2" charset="77"/>
              </a:rPr>
              <a:t>Gravitational</a:t>
            </a:r>
            <a:r>
              <a:rPr lang="pt-BR" sz="2000" dirty="0">
                <a:solidFill>
                  <a:srgbClr val="000066"/>
                </a:solidFill>
                <a:latin typeface="Proxima Nova Rg" panose="02000506030000020004" pitchFamily="2" charset="77"/>
              </a:rPr>
              <a:t> </a:t>
            </a:r>
            <a:r>
              <a:rPr lang="pt-BR" sz="2000" dirty="0" err="1">
                <a:solidFill>
                  <a:srgbClr val="000066"/>
                </a:solidFill>
                <a:latin typeface="Proxima Nova Rg" panose="02000506030000020004" pitchFamily="2" charset="77"/>
              </a:rPr>
              <a:t>lens</a:t>
            </a:r>
            <a:r>
              <a:rPr lang="pt-BR" sz="2000" dirty="0">
                <a:solidFill>
                  <a:srgbClr val="000066"/>
                </a:solidFill>
                <a:latin typeface="Proxima Nova Rg" panose="02000506030000020004" pitchFamily="2" charset="77"/>
              </a:rPr>
              <a:t> G2237 + 0305</a:t>
            </a:r>
          </a:p>
          <a:p>
            <a:r>
              <a:rPr lang="pt-BR" sz="2000" dirty="0">
                <a:solidFill>
                  <a:srgbClr val="000066"/>
                </a:solidFill>
                <a:latin typeface="Proxima Nova Rg" panose="02000506030000020004" pitchFamily="2" charset="77"/>
              </a:rPr>
              <a:t>(Hubble Space Telescope)</a:t>
            </a:r>
          </a:p>
        </p:txBody>
      </p:sp>
      <p:pic>
        <p:nvPicPr>
          <p:cNvPr id="2" name="Picture 1">
            <a:extLst>
              <a:ext uri="{FF2B5EF4-FFF2-40B4-BE49-F238E27FC236}">
                <a16:creationId xmlns:a16="http://schemas.microsoft.com/office/drawing/2014/main" id="{F4247498-C94D-2240-A8E5-68C6A42D97F8}"/>
              </a:ext>
            </a:extLst>
          </p:cNvPr>
          <p:cNvPicPr>
            <a:picLocks noChangeAspect="1"/>
          </p:cNvPicPr>
          <p:nvPr/>
        </p:nvPicPr>
        <p:blipFill>
          <a:blip r:embed="rId3"/>
          <a:stretch>
            <a:fillRect/>
          </a:stretch>
        </p:blipFill>
        <p:spPr>
          <a:xfrm>
            <a:off x="642939" y="1502429"/>
            <a:ext cx="4039261" cy="3721100"/>
          </a:xfrm>
          <a:prstGeom prst="rect">
            <a:avLst/>
          </a:prstGeom>
        </p:spPr>
      </p:pic>
    </p:spTree>
    <p:extLst>
      <p:ext uri="{BB962C8B-B14F-4D97-AF65-F5344CB8AC3E}">
        <p14:creationId xmlns:p14="http://schemas.microsoft.com/office/powerpoint/2010/main" val="169090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153400" cy="990600"/>
          </a:xfrm>
        </p:spPr>
        <p:txBody>
          <a:bodyPr/>
          <a:lstStyle/>
          <a:p>
            <a:r>
              <a:rPr lang="en-US" b="1" dirty="0">
                <a:latin typeface="Proxima Nova Lt" panose="02000506030000020004" pitchFamily="2" charset="77"/>
              </a:rPr>
              <a:t>O </a:t>
            </a:r>
            <a:r>
              <a:rPr lang="en-US" b="1" dirty="0" err="1">
                <a:latin typeface="Proxima Nova Lt" panose="02000506030000020004" pitchFamily="2" charset="77"/>
              </a:rPr>
              <a:t>Sonho</a:t>
            </a:r>
            <a:r>
              <a:rPr lang="en-US" b="1" dirty="0">
                <a:latin typeface="Proxima Nova Lt" panose="02000506030000020004" pitchFamily="2" charset="77"/>
              </a:rPr>
              <a:t> de Popper: </a:t>
            </a:r>
            <a:r>
              <a:rPr lang="en-US" b="1" dirty="0" err="1">
                <a:latin typeface="Proxima Nova Lt" panose="02000506030000020004" pitchFamily="2" charset="77"/>
              </a:rPr>
              <a:t>ciência</a:t>
            </a:r>
            <a:r>
              <a:rPr lang="en-US" b="1" dirty="0">
                <a:latin typeface="Proxima Nova Lt" panose="02000506030000020004" pitchFamily="2" charset="77"/>
              </a:rPr>
              <a:t> </a:t>
            </a:r>
            <a:r>
              <a:rPr lang="en-US" b="1" dirty="0" err="1">
                <a:latin typeface="Proxima Nova Lt" panose="02000506030000020004" pitchFamily="2" charset="77"/>
              </a:rPr>
              <a:t>é</a:t>
            </a:r>
            <a:r>
              <a:rPr lang="en-US" b="1" dirty="0">
                <a:latin typeface="Proxima Nova Lt" panose="02000506030000020004" pitchFamily="2" charset="77"/>
              </a:rPr>
              <a:t> </a:t>
            </a:r>
            <a:r>
              <a:rPr lang="en-US" b="1" dirty="0" err="1">
                <a:latin typeface="Proxima Nova Lt" panose="02000506030000020004" pitchFamily="2" charset="77"/>
              </a:rPr>
              <a:t>ser</a:t>
            </a:r>
            <a:r>
              <a:rPr lang="en-US" b="1" dirty="0">
                <a:latin typeface="Proxima Nova Lt" panose="02000506030000020004" pitchFamily="2" charset="77"/>
              </a:rPr>
              <a:t> forte </a:t>
            </a:r>
            <a:r>
              <a:rPr lang="en-US" b="1" dirty="0" err="1">
                <a:latin typeface="Proxima Nova Lt" panose="02000506030000020004" pitchFamily="2" charset="77"/>
              </a:rPr>
              <a:t>em</a:t>
            </a:r>
            <a:r>
              <a:rPr lang="en-US" b="1" dirty="0">
                <a:latin typeface="Proxima Nova Lt" panose="02000506030000020004" pitchFamily="2" charset="77"/>
              </a:rPr>
              <a:t> </a:t>
            </a:r>
            <a:r>
              <a:rPr lang="en-US" b="1" dirty="0" err="1">
                <a:latin typeface="Proxima Nova Lt" panose="02000506030000020004" pitchFamily="2" charset="77"/>
              </a:rPr>
              <a:t>teoria</a:t>
            </a:r>
            <a:r>
              <a:rPr lang="en-US" b="1" dirty="0">
                <a:latin typeface="Proxima Nova Lt" panose="02000506030000020004" pitchFamily="2" charset="77"/>
              </a:rPr>
              <a:t> e </a:t>
            </a:r>
            <a:r>
              <a:rPr lang="en-US" b="1" dirty="0" err="1">
                <a:latin typeface="Proxima Nova Lt" panose="02000506030000020004" pitchFamily="2" charset="77"/>
              </a:rPr>
              <a:t>experimentos</a:t>
            </a:r>
            <a:endParaRPr lang="en-US" b="1" dirty="0">
              <a:latin typeface="Proxima Nova Lt" panose="02000506030000020004" pitchFamily="2" charset="77"/>
            </a:endParaRPr>
          </a:p>
        </p:txBody>
      </p:sp>
      <p:pic>
        <p:nvPicPr>
          <p:cNvPr id="3" name="Picture 2" descr="1024px-WMAP_2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752600"/>
            <a:ext cx="8153400" cy="4076700"/>
          </a:xfrm>
          <a:prstGeom prst="rect">
            <a:avLst/>
          </a:prstGeom>
        </p:spPr>
      </p:pic>
      <p:sp>
        <p:nvSpPr>
          <p:cNvPr id="4" name="Retângulo 9"/>
          <p:cNvSpPr>
            <a:spLocks noChangeArrowheads="1"/>
          </p:cNvSpPr>
          <p:nvPr/>
        </p:nvSpPr>
        <p:spPr bwMode="auto">
          <a:xfrm>
            <a:off x="495300" y="5943600"/>
            <a:ext cx="8534400" cy="430887"/>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200" dirty="0" err="1">
                <a:solidFill>
                  <a:srgbClr val="000066"/>
                </a:solidFill>
                <a:latin typeface="Proxima Nova Rg" panose="02000506030000020004" pitchFamily="2" charset="77"/>
                <a:cs typeface="Times New Roman" charset="0"/>
              </a:rPr>
              <a:t>Mapa</a:t>
            </a:r>
            <a:r>
              <a:rPr lang="en-US" sz="2200" dirty="0">
                <a:solidFill>
                  <a:srgbClr val="000066"/>
                </a:solidFill>
                <a:latin typeface="Proxima Nova Rg" panose="02000506030000020004" pitchFamily="2" charset="77"/>
                <a:cs typeface="Times New Roman" charset="0"/>
              </a:rPr>
              <a:t> da </a:t>
            </a:r>
            <a:r>
              <a:rPr lang="en-US" sz="2200" dirty="0" err="1">
                <a:solidFill>
                  <a:srgbClr val="000066"/>
                </a:solidFill>
                <a:latin typeface="Proxima Nova Rg" panose="02000506030000020004" pitchFamily="2" charset="77"/>
                <a:cs typeface="Times New Roman" charset="0"/>
              </a:rPr>
              <a:t>radiação</a:t>
            </a:r>
            <a:r>
              <a:rPr lang="en-US" sz="2200" dirty="0">
                <a:solidFill>
                  <a:srgbClr val="000066"/>
                </a:solidFill>
                <a:latin typeface="Proxima Nova Rg" panose="02000506030000020004" pitchFamily="2" charset="77"/>
                <a:cs typeface="Times New Roman" charset="0"/>
              </a:rPr>
              <a:t> </a:t>
            </a:r>
            <a:r>
              <a:rPr lang="en-US" sz="2200" dirty="0" err="1">
                <a:solidFill>
                  <a:srgbClr val="000066"/>
                </a:solidFill>
                <a:latin typeface="Proxima Nova Rg" panose="02000506030000020004" pitchFamily="2" charset="77"/>
                <a:cs typeface="Times New Roman" charset="0"/>
              </a:rPr>
              <a:t>remanescente</a:t>
            </a:r>
            <a:r>
              <a:rPr lang="en-US" sz="2200" dirty="0">
                <a:solidFill>
                  <a:srgbClr val="000066"/>
                </a:solidFill>
                <a:latin typeface="Proxima Nova Rg" panose="02000506030000020004" pitchFamily="2" charset="77"/>
                <a:cs typeface="Times New Roman" charset="0"/>
              </a:rPr>
              <a:t> do “big bang”- </a:t>
            </a:r>
            <a:r>
              <a:rPr lang="en-US" sz="2200" dirty="0" err="1">
                <a:solidFill>
                  <a:srgbClr val="000066"/>
                </a:solidFill>
                <a:latin typeface="Proxima Nova Rg" panose="02000506030000020004" pitchFamily="2" charset="77"/>
                <a:cs typeface="Times New Roman" charset="0"/>
              </a:rPr>
              <a:t>isotrópico</a:t>
            </a:r>
            <a:r>
              <a:rPr lang="en-US" sz="2200" dirty="0">
                <a:solidFill>
                  <a:srgbClr val="000066"/>
                </a:solidFill>
                <a:latin typeface="Proxima Nova Rg" panose="02000506030000020004" pitchFamily="2" charset="77"/>
                <a:cs typeface="Times New Roman" charset="0"/>
              </a:rPr>
              <a:t> </a:t>
            </a:r>
            <a:r>
              <a:rPr lang="en-US" sz="2200" dirty="0" err="1">
                <a:solidFill>
                  <a:srgbClr val="000066"/>
                </a:solidFill>
                <a:latin typeface="Proxima Nova Rg" panose="02000506030000020004" pitchFamily="2" charset="77"/>
                <a:cs typeface="Times New Roman" charset="0"/>
              </a:rPr>
              <a:t>em</a:t>
            </a:r>
            <a:r>
              <a:rPr lang="en-US" sz="2200" dirty="0">
                <a:solidFill>
                  <a:srgbClr val="000066"/>
                </a:solidFill>
                <a:latin typeface="Proxima Nova Rg" panose="02000506030000020004" pitchFamily="2" charset="77"/>
                <a:cs typeface="Times New Roman" charset="0"/>
              </a:rPr>
              <a:t> 1:10</a:t>
            </a:r>
            <a:r>
              <a:rPr lang="en-US" sz="2200" baseline="30000" dirty="0">
                <a:solidFill>
                  <a:srgbClr val="000066"/>
                </a:solidFill>
                <a:latin typeface="Proxima Nova Rg" panose="02000506030000020004" pitchFamily="2" charset="77"/>
                <a:cs typeface="Times New Roman" charset="0"/>
              </a:rPr>
              <a:t>6</a:t>
            </a:r>
          </a:p>
        </p:txBody>
      </p:sp>
    </p:spTree>
    <p:extLst>
      <p:ext uri="{BB962C8B-B14F-4D97-AF65-F5344CB8AC3E}">
        <p14:creationId xmlns:p14="http://schemas.microsoft.com/office/powerpoint/2010/main" val="1486093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p:cNvSpPr>
            <a:spLocks noGrp="1"/>
          </p:cNvSpPr>
          <p:nvPr>
            <p:ph type="title"/>
          </p:nvPr>
        </p:nvSpPr>
        <p:spPr/>
        <p:txBody>
          <a:bodyPr/>
          <a:lstStyle/>
          <a:p>
            <a:r>
              <a:rPr lang="pt-BR" dirty="0"/>
              <a:t>A teoria da evolução é refutável?</a:t>
            </a: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219200"/>
            <a:ext cx="2401888"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88" name="Rectangle 3"/>
          <p:cNvSpPr txBox="1">
            <a:spLocks noChangeArrowheads="1"/>
          </p:cNvSpPr>
          <p:nvPr/>
        </p:nvSpPr>
        <p:spPr bwMode="auto">
          <a:xfrm>
            <a:off x="609600" y="4724400"/>
            <a:ext cx="8305800" cy="1371600"/>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spcBef>
                <a:spcPct val="20000"/>
              </a:spcBef>
              <a:buClr>
                <a:schemeClr val="bg2"/>
              </a:buClr>
              <a:buSzPct val="75000"/>
              <a:buFont typeface="Wingdings" charset="0"/>
              <a:buNone/>
            </a:pPr>
            <a:r>
              <a:rPr lang="pt-BR" sz="2200" dirty="0">
                <a:solidFill>
                  <a:srgbClr val="002060"/>
                </a:solidFill>
                <a:latin typeface="Proxima Nova Rg" panose="02000506030000020004" pitchFamily="2" charset="77"/>
              </a:rPr>
              <a:t> Como é possível termos confiança na teoria da evolução?</a:t>
            </a:r>
          </a:p>
          <a:p>
            <a:pPr eaLnBrk="1" hangingPunct="1">
              <a:spcBef>
                <a:spcPct val="20000"/>
              </a:spcBef>
              <a:buClr>
                <a:schemeClr val="bg2"/>
              </a:buClr>
              <a:buSzPct val="75000"/>
              <a:buFont typeface="Wingdings" charset="0"/>
              <a:buNone/>
            </a:pPr>
            <a:r>
              <a:rPr lang="pt-BR" sz="2200" dirty="0">
                <a:solidFill>
                  <a:srgbClr val="002060"/>
                </a:solidFill>
                <a:latin typeface="Proxima Nova Rg" panose="02000506030000020004" pitchFamily="2" charset="77"/>
              </a:rPr>
              <a:t> Que evidências nos fazem reforçar a confiança que a teoria de Darwin esteja correta?</a:t>
            </a:r>
          </a:p>
        </p:txBody>
      </p:sp>
      <p:pic>
        <p:nvPicPr>
          <p:cNvPr id="2" name="Picture 1">
            <a:extLst>
              <a:ext uri="{FF2B5EF4-FFF2-40B4-BE49-F238E27FC236}">
                <a16:creationId xmlns:a16="http://schemas.microsoft.com/office/drawing/2014/main" id="{2146BBE0-8A78-4A44-B03A-900825E3A2E2}"/>
              </a:ext>
            </a:extLst>
          </p:cNvPr>
          <p:cNvPicPr>
            <a:picLocks noChangeAspect="1"/>
          </p:cNvPicPr>
          <p:nvPr/>
        </p:nvPicPr>
        <p:blipFill>
          <a:blip r:embed="rId3"/>
          <a:stretch>
            <a:fillRect/>
          </a:stretch>
        </p:blipFill>
        <p:spPr>
          <a:xfrm>
            <a:off x="685800" y="1600200"/>
            <a:ext cx="5080000" cy="2844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ítulo 1"/>
          <p:cNvSpPr>
            <a:spLocks noGrp="1"/>
          </p:cNvSpPr>
          <p:nvPr>
            <p:ph type="title"/>
          </p:nvPr>
        </p:nvSpPr>
        <p:spPr/>
        <p:txBody>
          <a:bodyPr/>
          <a:lstStyle/>
          <a:p>
            <a:r>
              <a:rPr lang="pt-BR" dirty="0"/>
              <a:t>Como saber se eles são parentes?</a:t>
            </a:r>
          </a:p>
        </p:txBody>
      </p:sp>
      <p:pic>
        <p:nvPicPr>
          <p:cNvPr id="43010" name="Imagem 2" descr="GorillaYawning01_2.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59" y="1138518"/>
            <a:ext cx="2895600" cy="402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BA9D738-24D4-2A40-94F3-62CDA2A402C3}"/>
              </a:ext>
            </a:extLst>
          </p:cNvPr>
          <p:cNvPicPr>
            <a:picLocks noChangeAspect="1"/>
          </p:cNvPicPr>
          <p:nvPr/>
        </p:nvPicPr>
        <p:blipFill>
          <a:blip r:embed="rId3"/>
          <a:stretch>
            <a:fillRect/>
          </a:stretch>
        </p:blipFill>
        <p:spPr>
          <a:xfrm>
            <a:off x="5824402" y="1138518"/>
            <a:ext cx="2907222" cy="4025900"/>
          </a:xfrm>
          <a:prstGeom prst="rect">
            <a:avLst/>
          </a:prstGeom>
        </p:spPr>
      </p:pic>
      <p:pic>
        <p:nvPicPr>
          <p:cNvPr id="7" name="Picture 15" descr="http://www.genelex.com/paternitytesting/images/dna-molecule.jpg">
            <a:extLst>
              <a:ext uri="{FF2B5EF4-FFF2-40B4-BE49-F238E27FC236}">
                <a16:creationId xmlns:a16="http://schemas.microsoft.com/office/drawing/2014/main" id="{2E568599-59A7-2643-9C36-CB593FAAF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1675653"/>
            <a:ext cx="1955800" cy="293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tângulo 5">
            <a:extLst>
              <a:ext uri="{FF2B5EF4-FFF2-40B4-BE49-F238E27FC236}">
                <a16:creationId xmlns:a16="http://schemas.microsoft.com/office/drawing/2014/main" id="{7A98B32A-4D84-A642-861C-2D6F1E704F00}"/>
              </a:ext>
            </a:extLst>
          </p:cNvPr>
          <p:cNvSpPr/>
          <p:nvPr/>
        </p:nvSpPr>
        <p:spPr>
          <a:xfrm>
            <a:off x="683559" y="5257800"/>
            <a:ext cx="8079441" cy="1323975"/>
          </a:xfrm>
          <a:prstGeom prst="rect">
            <a:avLst/>
          </a:prstGeom>
          <a:solidFill>
            <a:schemeClr val="accent2">
              <a:lumMod val="20000"/>
              <a:lumOff val="80000"/>
            </a:schemeClr>
          </a:solidFill>
        </p:spPr>
        <p:txBody>
          <a:bodyPr wrap="square">
            <a:spAutoFit/>
          </a:bodyPr>
          <a:lstStyle/>
          <a:p>
            <a:pPr>
              <a:defRPr/>
            </a:pPr>
            <a:r>
              <a:rPr lang="en-US" sz="2000" dirty="0">
                <a:solidFill>
                  <a:srgbClr val="002060"/>
                </a:solidFill>
                <a:latin typeface="Proxima Nova Rg" panose="02000506030000020004" pitchFamily="2" charset="77"/>
                <a:ea typeface="+mn-ea"/>
                <a:cs typeface="+mn-cs"/>
              </a:rPr>
              <a:t>Two humans could even have a 0.5% difference in DNA. The difference between chimpanzees and humans is only 1.23%. Human blood and Chimpanzee blood, with compatible blood groups, can be exchanged through transfusion</a:t>
            </a:r>
            <a:endParaRPr lang="pt-BR" sz="2000" dirty="0">
              <a:solidFill>
                <a:srgbClr val="002060"/>
              </a:solidFill>
              <a:latin typeface="Proxima Nova Rg" panose="02000506030000020004" pitchFamily="2" charset="77"/>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ítulo 1"/>
          <p:cNvSpPr>
            <a:spLocks noGrp="1"/>
          </p:cNvSpPr>
          <p:nvPr>
            <p:ph type="title"/>
          </p:nvPr>
        </p:nvSpPr>
        <p:spPr/>
        <p:txBody>
          <a:bodyPr/>
          <a:lstStyle/>
          <a:p>
            <a:r>
              <a:rPr lang="pt-BR" dirty="0"/>
              <a:t>Evidencias do registro fóssil</a:t>
            </a:r>
          </a:p>
        </p:txBody>
      </p:sp>
      <p:pic>
        <p:nvPicPr>
          <p:cNvPr id="2" name="Picture 1">
            <a:extLst>
              <a:ext uri="{FF2B5EF4-FFF2-40B4-BE49-F238E27FC236}">
                <a16:creationId xmlns:a16="http://schemas.microsoft.com/office/drawing/2014/main" id="{4D095107-71AB-F44E-87E5-25FFD85456DB}"/>
              </a:ext>
            </a:extLst>
          </p:cNvPr>
          <p:cNvPicPr>
            <a:picLocks noChangeAspect="1"/>
          </p:cNvPicPr>
          <p:nvPr/>
        </p:nvPicPr>
        <p:blipFill>
          <a:blip r:embed="rId2"/>
          <a:stretch>
            <a:fillRect/>
          </a:stretch>
        </p:blipFill>
        <p:spPr>
          <a:xfrm>
            <a:off x="914400" y="1371599"/>
            <a:ext cx="7391400" cy="49941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9" name="Título 1"/>
          <p:cNvSpPr>
            <a:spLocks noGrp="1"/>
          </p:cNvSpPr>
          <p:nvPr>
            <p:ph type="title"/>
          </p:nvPr>
        </p:nvSpPr>
        <p:spPr>
          <a:xfrm>
            <a:off x="228600" y="0"/>
            <a:ext cx="8915400" cy="914400"/>
          </a:xfrm>
        </p:spPr>
        <p:txBody>
          <a:bodyPr/>
          <a:lstStyle/>
          <a:p>
            <a:r>
              <a:rPr lang="pt-BR" dirty="0"/>
              <a:t>Quais são as evidências sobre aquecimento global?</a:t>
            </a:r>
          </a:p>
        </p:txBody>
      </p:sp>
      <p:pic>
        <p:nvPicPr>
          <p:cNvPr id="48130" name="Picture 3" descr="SPM-3_plen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 y="914400"/>
            <a:ext cx="4883524" cy="544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3" name="Picture 2" descr="roge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3810000" cy="450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4" name="Text Box 14"/>
          <p:cNvSpPr txBox="1">
            <a:spLocks noChangeArrowheads="1"/>
          </p:cNvSpPr>
          <p:nvPr/>
        </p:nvSpPr>
        <p:spPr bwMode="auto">
          <a:xfrm>
            <a:off x="5058335" y="6248400"/>
            <a:ext cx="4114800" cy="400050"/>
          </a:xfrm>
          <a:prstGeom prst="rect">
            <a:avLst/>
          </a:prstGeom>
          <a:solidFill>
            <a:schemeClr val="accent2">
              <a:lumMod val="20000"/>
              <a:lumOff val="80000"/>
            </a:schemeClr>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2000" dirty="0" err="1">
                <a:solidFill>
                  <a:srgbClr val="002060"/>
                </a:solidFill>
                <a:latin typeface="Proxima Nova Rg" panose="02000506030000020004" pitchFamily="2" charset="77"/>
              </a:rPr>
              <a:t>Redução</a:t>
            </a:r>
            <a:r>
              <a:rPr lang="en-US" sz="2000" dirty="0">
                <a:solidFill>
                  <a:srgbClr val="002060"/>
                </a:solidFill>
                <a:latin typeface="Proxima Nova Rg" panose="02000506030000020004" pitchFamily="2" charset="77"/>
              </a:rPr>
              <a:t> no </a:t>
            </a:r>
            <a:r>
              <a:rPr lang="en-US" sz="2000" dirty="0" err="1">
                <a:solidFill>
                  <a:srgbClr val="002060"/>
                </a:solidFill>
                <a:latin typeface="Proxima Nova Rg" panose="02000506030000020004" pitchFamily="2" charset="77"/>
              </a:rPr>
              <a:t>gelo</a:t>
            </a:r>
            <a:r>
              <a:rPr lang="en-US" sz="2000" dirty="0">
                <a:solidFill>
                  <a:srgbClr val="002060"/>
                </a:solidFill>
                <a:latin typeface="Proxima Nova Rg" panose="02000506030000020004" pitchFamily="2" charset="77"/>
              </a:rPr>
              <a:t> da </a:t>
            </a:r>
            <a:r>
              <a:rPr lang="en-US" sz="2000" dirty="0" err="1">
                <a:solidFill>
                  <a:srgbClr val="002060"/>
                </a:solidFill>
                <a:latin typeface="Proxima Nova Rg" panose="02000506030000020004" pitchFamily="2" charset="77"/>
              </a:rPr>
              <a:t>Groenlândia</a:t>
            </a:r>
            <a:endParaRPr lang="en-US" sz="2000" dirty="0">
              <a:solidFill>
                <a:srgbClr val="002060"/>
              </a:solidFill>
              <a:latin typeface="Proxima Nova Rg" panose="02000506030000020004" pitchFamily="2" charset="7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descr="npo000006"/>
          <p:cNvPicPr>
            <a:picLocks noChangeAspect="1" noChangeArrowheads="1"/>
          </p:cNvPicPr>
          <p:nvPr/>
        </p:nvPicPr>
        <p:blipFill>
          <a:blip r:embed="rId3">
            <a:lum bright="32000" contrast="-40000"/>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4" name="Picture 4" descr="npo000007"/>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dirty="0"/>
              <a:t>O que </a:t>
            </a:r>
            <a:r>
              <a:rPr lang="en-US" dirty="0" err="1"/>
              <a:t>é</a:t>
            </a:r>
            <a:r>
              <a:rPr lang="en-US" dirty="0"/>
              <a:t> </a:t>
            </a:r>
            <a:r>
              <a:rPr lang="en-US" dirty="0" err="1"/>
              <a:t>Ciência</a:t>
            </a:r>
            <a:r>
              <a:rPr lang="en-US" dirty="0"/>
              <a:t>?</a:t>
            </a:r>
          </a:p>
        </p:txBody>
      </p:sp>
      <p:pic>
        <p:nvPicPr>
          <p:cNvPr id="11266" name="Picture 4"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916" y="1167653"/>
            <a:ext cx="2439988"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7" name="Picture 6" descr="astrology">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174377"/>
            <a:ext cx="2507037"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8" name="Text Box 7"/>
          <p:cNvSpPr txBox="1">
            <a:spLocks noChangeArrowheads="1"/>
          </p:cNvSpPr>
          <p:nvPr/>
        </p:nvSpPr>
        <p:spPr bwMode="auto">
          <a:xfrm>
            <a:off x="5150032" y="4622675"/>
            <a:ext cx="29899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1800" dirty="0">
                <a:latin typeface="Proxima Nova Rg" panose="02000506030000020004" pitchFamily="2" charset="77"/>
              </a:rPr>
              <a:t>Lei da </a:t>
            </a:r>
            <a:r>
              <a:rPr lang="en-US" sz="1800" dirty="0" err="1">
                <a:latin typeface="Proxima Nova Rg" panose="02000506030000020004" pitchFamily="2" charset="77"/>
              </a:rPr>
              <a:t>Gravitaçao</a:t>
            </a:r>
            <a:r>
              <a:rPr lang="en-US" sz="1800" dirty="0">
                <a:latin typeface="Proxima Nova Rg" panose="02000506030000020004" pitchFamily="2" charset="77"/>
              </a:rPr>
              <a:t> Universal</a:t>
            </a:r>
          </a:p>
        </p:txBody>
      </p:sp>
      <p:sp>
        <p:nvSpPr>
          <p:cNvPr id="11269" name="Text Box 8"/>
          <p:cNvSpPr txBox="1">
            <a:spLocks noChangeArrowheads="1"/>
          </p:cNvSpPr>
          <p:nvPr/>
        </p:nvSpPr>
        <p:spPr bwMode="auto">
          <a:xfrm>
            <a:off x="1004047" y="4650014"/>
            <a:ext cx="26035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1800" dirty="0">
                <a:latin typeface="Proxima Nova Rg" panose="02000506030000020004" pitchFamily="2" charset="77"/>
              </a:rPr>
              <a:t>Isaac Newton (sec XVIII)</a:t>
            </a:r>
          </a:p>
        </p:txBody>
      </p:sp>
      <p:sp>
        <p:nvSpPr>
          <p:cNvPr id="11270" name="Rectangle 3"/>
          <p:cNvSpPr txBox="1">
            <a:spLocks noChangeArrowheads="1"/>
          </p:cNvSpPr>
          <p:nvPr/>
        </p:nvSpPr>
        <p:spPr bwMode="auto">
          <a:xfrm>
            <a:off x="990600" y="5334000"/>
            <a:ext cx="7391400" cy="114300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eaLnBrk="1" hangingPunct="1">
              <a:spcBef>
                <a:spcPct val="20000"/>
              </a:spcBef>
              <a:buClr>
                <a:schemeClr val="accent2"/>
              </a:buClr>
              <a:buSzPct val="80000"/>
            </a:pPr>
            <a:r>
              <a:rPr lang="pt-BR" sz="2200" dirty="0">
                <a:solidFill>
                  <a:srgbClr val="002060"/>
                </a:solidFill>
                <a:latin typeface="Proxima Nova Rg" panose="02000506030000020004" pitchFamily="2" charset="77"/>
              </a:rPr>
              <a:t>Uma teoria científica é uma tentativa de explicação racional da realidade num domínio específico do conhecimento</a:t>
            </a:r>
            <a:r>
              <a:rPr lang="en-US" sz="2200" dirty="0">
                <a:solidFill>
                  <a:srgbClr val="002060"/>
                </a:solidFill>
                <a:latin typeface="Proxima Nova Rg" panose="02000506030000020004" pitchFamily="2" charset="77"/>
              </a:rPr>
              <a:t> </a:t>
            </a:r>
          </a:p>
          <a:p>
            <a:pPr lvl="1" eaLnBrk="1" hangingPunct="1">
              <a:spcBef>
                <a:spcPct val="20000"/>
              </a:spcBef>
              <a:buClr>
                <a:schemeClr val="accent2"/>
              </a:buClr>
              <a:buSzPct val="80000"/>
            </a:pPr>
            <a:r>
              <a:rPr lang="pt-BR" sz="2200" dirty="0">
                <a:solidFill>
                  <a:srgbClr val="002060"/>
                </a:solidFill>
                <a:latin typeface="Proxima Nova Rg" panose="02000506030000020004" pitchFamily="2" charset="77"/>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ítulo 1"/>
          <p:cNvSpPr>
            <a:spLocks noGrp="1"/>
          </p:cNvSpPr>
          <p:nvPr>
            <p:ph type="title"/>
          </p:nvPr>
        </p:nvSpPr>
        <p:spPr>
          <a:xfrm>
            <a:off x="685800" y="381000"/>
            <a:ext cx="8610600" cy="762000"/>
          </a:xfrm>
        </p:spPr>
        <p:txBody>
          <a:bodyPr/>
          <a:lstStyle/>
          <a:p>
            <a:r>
              <a:rPr lang="pt-BR" sz="2800" dirty="0"/>
              <a:t>Quais serão os efeitos do aquecimento global?</a:t>
            </a:r>
          </a:p>
        </p:txBody>
      </p:sp>
      <p:pic>
        <p:nvPicPr>
          <p:cNvPr id="512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89916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46542" y="113167"/>
            <a:ext cx="7215187" cy="533400"/>
          </a:xfrm>
        </p:spPr>
        <p:txBody>
          <a:bodyPr/>
          <a:lstStyle/>
          <a:p>
            <a:pPr eaLnBrk="1" hangingPunct="1"/>
            <a:r>
              <a:rPr lang="en-US" b="1" dirty="0" err="1">
                <a:latin typeface="Proxima Nova Lt" panose="02000506030000020004" pitchFamily="2" charset="77"/>
                <a:cs typeface="DejaVu Sans" charset="0"/>
              </a:rPr>
              <a:t>Formas</a:t>
            </a:r>
            <a:r>
              <a:rPr lang="en-US" b="1" dirty="0">
                <a:latin typeface="Proxima Nova Lt" panose="02000506030000020004" pitchFamily="2" charset="77"/>
                <a:cs typeface="DejaVu Sans" charset="0"/>
              </a:rPr>
              <a:t> de </a:t>
            </a:r>
            <a:r>
              <a:rPr lang="en-US" b="1" dirty="0" err="1">
                <a:latin typeface="Proxima Nova Lt" panose="02000506030000020004" pitchFamily="2" charset="77"/>
                <a:cs typeface="DejaVu Sans" charset="0"/>
              </a:rPr>
              <a:t>Ciencia</a:t>
            </a:r>
            <a:endParaRPr lang="en-US" b="1" dirty="0">
              <a:latin typeface="Proxima Nova Lt" panose="02000506030000020004" pitchFamily="2" charset="77"/>
              <a:cs typeface="DejaVu Sans" charset="0"/>
            </a:endParaRPr>
          </a:p>
        </p:txBody>
      </p:sp>
      <p:sp>
        <p:nvSpPr>
          <p:cNvPr id="69639" name="Rectangle 7"/>
          <p:cNvSpPr>
            <a:spLocks noChangeArrowheads="1"/>
          </p:cNvSpPr>
          <p:nvPr/>
        </p:nvSpPr>
        <p:spPr bwMode="auto">
          <a:xfrm>
            <a:off x="3200400" y="2960429"/>
            <a:ext cx="2853666"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Informática</a:t>
            </a:r>
            <a:r>
              <a:rPr lang="en-US" sz="1800" dirty="0">
                <a:solidFill>
                  <a:schemeClr val="bg2">
                    <a:lumMod val="75000"/>
                  </a:schemeClr>
                </a:solidFill>
                <a:latin typeface="Proxima Nova Rg" panose="02000506030000020004" pitchFamily="2" charset="77"/>
                <a:ea typeface="+mn-ea"/>
                <a:cs typeface="Arial" pitchFamily="34" charset="0"/>
              </a:rPr>
              <a:t> e </a:t>
            </a:r>
            <a:r>
              <a:rPr lang="en-US" sz="1800" dirty="0" err="1">
                <a:solidFill>
                  <a:schemeClr val="bg2">
                    <a:lumMod val="75000"/>
                  </a:schemeClr>
                </a:solidFill>
                <a:latin typeface="Proxima Nova Rg" panose="02000506030000020004" pitchFamily="2" charset="77"/>
                <a:ea typeface="+mn-ea"/>
                <a:cs typeface="Arial" pitchFamily="34" charset="0"/>
              </a:rPr>
              <a:t>Modelagem</a:t>
            </a:r>
            <a:endParaRPr lang="en-US" sz="1800" dirty="0">
              <a:solidFill>
                <a:schemeClr val="bg2">
                  <a:lumMod val="75000"/>
                </a:schemeClr>
              </a:solidFill>
              <a:latin typeface="Proxima Nova Rg" panose="02000506030000020004" pitchFamily="2" charset="77"/>
              <a:ea typeface="+mn-ea"/>
              <a:cs typeface="Arial" pitchFamily="34" charset="0"/>
            </a:endParaRPr>
          </a:p>
        </p:txBody>
      </p:sp>
      <p:cxnSp>
        <p:nvCxnSpPr>
          <p:cNvPr id="3" name="Straight Arrow Connector 2"/>
          <p:cNvCxnSpPr/>
          <p:nvPr/>
        </p:nvCxnSpPr>
        <p:spPr bwMode="auto">
          <a:xfrm>
            <a:off x="381000" y="6477000"/>
            <a:ext cx="8382000" cy="0"/>
          </a:xfrm>
          <a:prstGeom prst="straightConnector1">
            <a:avLst/>
          </a:prstGeom>
          <a:solidFill>
            <a:schemeClr val="accent1"/>
          </a:solidFill>
          <a:ln w="76200" cap="flat" cmpd="sng" algn="ctr">
            <a:solidFill>
              <a:schemeClr val="tx1">
                <a:lumMod val="95000"/>
                <a:lumOff val="5000"/>
              </a:schemeClr>
            </a:solidFill>
            <a:prstDash val="solid"/>
            <a:miter lim="800000"/>
            <a:headEnd type="none" w="med" len="med"/>
            <a:tailEnd type="arrow"/>
          </a:ln>
          <a:effectLst/>
        </p:spPr>
      </p:cxnSp>
      <p:sp>
        <p:nvSpPr>
          <p:cNvPr id="17" name="Rectangle 7"/>
          <p:cNvSpPr>
            <a:spLocks noChangeArrowheads="1"/>
          </p:cNvSpPr>
          <p:nvPr/>
        </p:nvSpPr>
        <p:spPr bwMode="auto">
          <a:xfrm>
            <a:off x="3886200" y="6457890"/>
            <a:ext cx="4379725" cy="400110"/>
          </a:xfrm>
          <a:prstGeom prst="rect">
            <a:avLst/>
          </a:prstGeom>
          <a:noFill/>
          <a:ln w="9525">
            <a:noFill/>
            <a:miter lim="800000"/>
            <a:headEnd/>
            <a:tailEnd/>
          </a:ln>
          <a:effectLst/>
        </p:spPr>
        <p:txBody>
          <a:bodyPr wrap="none">
            <a:spAutoFit/>
          </a:bodyPr>
          <a:lstStyle/>
          <a:p>
            <a:pPr>
              <a:defRPr/>
            </a:pPr>
            <a:r>
              <a:rPr lang="en-US" sz="2000" dirty="0" err="1">
                <a:solidFill>
                  <a:schemeClr val="accent1">
                    <a:lumMod val="10000"/>
                  </a:schemeClr>
                </a:solidFill>
                <a:latin typeface="Proxima Nova Rg" panose="02000506030000020004" pitchFamily="2" charset="77"/>
                <a:ea typeface="+mn-ea"/>
                <a:cs typeface="Arial" pitchFamily="34" charset="0"/>
              </a:rPr>
              <a:t>Experimentação</a:t>
            </a:r>
            <a:r>
              <a:rPr lang="en-US" sz="2000" dirty="0">
                <a:solidFill>
                  <a:schemeClr val="accent1">
                    <a:lumMod val="10000"/>
                  </a:schemeClr>
                </a:solidFill>
                <a:latin typeface="Proxima Nova Rg" panose="02000506030000020004" pitchFamily="2" charset="77"/>
                <a:ea typeface="+mn-ea"/>
                <a:cs typeface="Arial" pitchFamily="34" charset="0"/>
              </a:rPr>
              <a:t> (</a:t>
            </a:r>
            <a:r>
              <a:rPr lang="en-US" sz="2000" dirty="0" err="1">
                <a:solidFill>
                  <a:schemeClr val="accent1">
                    <a:lumMod val="10000"/>
                  </a:schemeClr>
                </a:solidFill>
                <a:latin typeface="Proxima Nova Rg" panose="02000506030000020004" pitchFamily="2" charset="77"/>
                <a:ea typeface="+mn-ea"/>
                <a:cs typeface="Arial" pitchFamily="34" charset="0"/>
              </a:rPr>
              <a:t>prática</a:t>
            </a:r>
            <a:r>
              <a:rPr lang="en-US" sz="2000" dirty="0">
                <a:solidFill>
                  <a:schemeClr val="accent1">
                    <a:lumMod val="10000"/>
                  </a:schemeClr>
                </a:solidFill>
                <a:latin typeface="Proxima Nova Rg" panose="02000506030000020004" pitchFamily="2" charset="77"/>
                <a:ea typeface="+mn-ea"/>
                <a:cs typeface="Arial" pitchFamily="34" charset="0"/>
              </a:rPr>
              <a:t> </a:t>
            </a:r>
            <a:r>
              <a:rPr lang="en-US" sz="2000" dirty="0" err="1">
                <a:solidFill>
                  <a:schemeClr val="accent1">
                    <a:lumMod val="10000"/>
                  </a:schemeClr>
                </a:solidFill>
                <a:latin typeface="Proxima Nova Rg" panose="02000506030000020004" pitchFamily="2" charset="77"/>
                <a:ea typeface="+mn-ea"/>
                <a:cs typeface="Arial" pitchFamily="34" charset="0"/>
              </a:rPr>
              <a:t>reprodutível</a:t>
            </a:r>
            <a:r>
              <a:rPr lang="en-US" sz="2000" dirty="0">
                <a:solidFill>
                  <a:schemeClr val="accent1">
                    <a:lumMod val="10000"/>
                  </a:schemeClr>
                </a:solidFill>
                <a:latin typeface="Proxima Nova Rg" panose="02000506030000020004" pitchFamily="2" charset="77"/>
                <a:ea typeface="+mn-ea"/>
                <a:cs typeface="Arial" pitchFamily="34" charset="0"/>
              </a:rPr>
              <a:t>)</a:t>
            </a:r>
          </a:p>
        </p:txBody>
      </p:sp>
      <p:cxnSp>
        <p:nvCxnSpPr>
          <p:cNvPr id="19" name="Straight Arrow Connector 18"/>
          <p:cNvCxnSpPr/>
          <p:nvPr/>
        </p:nvCxnSpPr>
        <p:spPr bwMode="auto">
          <a:xfrm flipV="1">
            <a:off x="381000" y="736713"/>
            <a:ext cx="0" cy="5791200"/>
          </a:xfrm>
          <a:prstGeom prst="straightConnector1">
            <a:avLst/>
          </a:prstGeom>
          <a:solidFill>
            <a:schemeClr val="accent1"/>
          </a:solidFill>
          <a:ln w="76200" cap="flat" cmpd="sng" algn="ctr">
            <a:solidFill>
              <a:schemeClr val="tx1">
                <a:lumMod val="95000"/>
                <a:lumOff val="5000"/>
              </a:schemeClr>
            </a:solidFill>
            <a:prstDash val="solid"/>
            <a:miter lim="800000"/>
            <a:headEnd type="none" w="med" len="med"/>
            <a:tailEnd type="arrow"/>
          </a:ln>
          <a:effectLst/>
        </p:spPr>
      </p:cxnSp>
      <p:sp>
        <p:nvSpPr>
          <p:cNvPr id="22" name="Rectangle 7"/>
          <p:cNvSpPr>
            <a:spLocks noChangeArrowheads="1"/>
          </p:cNvSpPr>
          <p:nvPr/>
        </p:nvSpPr>
        <p:spPr bwMode="auto">
          <a:xfrm>
            <a:off x="457200" y="685800"/>
            <a:ext cx="3494867" cy="400110"/>
          </a:xfrm>
          <a:prstGeom prst="rect">
            <a:avLst/>
          </a:prstGeom>
          <a:noFill/>
          <a:ln w="9525">
            <a:noFill/>
            <a:miter lim="800000"/>
            <a:headEnd/>
            <a:tailEnd/>
          </a:ln>
          <a:effectLst/>
        </p:spPr>
        <p:txBody>
          <a:bodyPr wrap="none">
            <a:spAutoFit/>
          </a:bodyPr>
          <a:lstStyle/>
          <a:p>
            <a:pPr>
              <a:defRPr/>
            </a:pPr>
            <a:r>
              <a:rPr lang="en-US" sz="2000" dirty="0" err="1">
                <a:solidFill>
                  <a:schemeClr val="accent1">
                    <a:lumMod val="10000"/>
                  </a:schemeClr>
                </a:solidFill>
                <a:latin typeface="Proxima Nova Rg" panose="02000506030000020004" pitchFamily="2" charset="77"/>
                <a:ea typeface="+mn-ea"/>
                <a:cs typeface="Arial" pitchFamily="34" charset="0"/>
              </a:rPr>
              <a:t>Representação</a:t>
            </a:r>
            <a:r>
              <a:rPr lang="en-US" sz="2000" dirty="0">
                <a:solidFill>
                  <a:schemeClr val="accent1">
                    <a:lumMod val="10000"/>
                  </a:schemeClr>
                </a:solidFill>
                <a:latin typeface="Proxima Nova Rg" panose="02000506030000020004" pitchFamily="2" charset="77"/>
                <a:ea typeface="+mn-ea"/>
                <a:cs typeface="Arial" pitchFamily="34" charset="0"/>
              </a:rPr>
              <a:t> (</a:t>
            </a:r>
            <a:r>
              <a:rPr lang="en-US" sz="2000" dirty="0" err="1">
                <a:solidFill>
                  <a:schemeClr val="accent1">
                    <a:lumMod val="10000"/>
                  </a:schemeClr>
                </a:solidFill>
                <a:latin typeface="Proxima Nova Rg" panose="02000506030000020004" pitchFamily="2" charset="77"/>
                <a:ea typeface="+mn-ea"/>
                <a:cs typeface="Arial" pitchFamily="34" charset="0"/>
              </a:rPr>
              <a:t>teorias</a:t>
            </a:r>
            <a:r>
              <a:rPr lang="en-US" sz="2000" dirty="0">
                <a:solidFill>
                  <a:schemeClr val="accent1">
                    <a:lumMod val="10000"/>
                  </a:schemeClr>
                </a:solidFill>
                <a:latin typeface="Proxima Nova Rg" panose="02000506030000020004" pitchFamily="2" charset="77"/>
                <a:ea typeface="+mn-ea"/>
                <a:cs typeface="Arial" pitchFamily="34" charset="0"/>
              </a:rPr>
              <a:t> e leis)</a:t>
            </a:r>
          </a:p>
        </p:txBody>
      </p:sp>
      <p:sp>
        <p:nvSpPr>
          <p:cNvPr id="24" name="Rectangle 7"/>
          <p:cNvSpPr>
            <a:spLocks noChangeArrowheads="1"/>
          </p:cNvSpPr>
          <p:nvPr/>
        </p:nvSpPr>
        <p:spPr bwMode="auto">
          <a:xfrm>
            <a:off x="1025323" y="2975013"/>
            <a:ext cx="1351652"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Matemática</a:t>
            </a:r>
            <a:endParaRPr lang="en-US" sz="1800" dirty="0">
              <a:solidFill>
                <a:schemeClr val="bg2">
                  <a:lumMod val="75000"/>
                </a:schemeClr>
              </a:solidFill>
              <a:latin typeface="Proxima Nova Rg" panose="02000506030000020004" pitchFamily="2" charset="77"/>
              <a:ea typeface="+mn-ea"/>
              <a:cs typeface="Arial" pitchFamily="34" charset="0"/>
            </a:endParaRPr>
          </a:p>
        </p:txBody>
      </p:sp>
      <p:sp>
        <p:nvSpPr>
          <p:cNvPr id="27" name="Rectangle 7"/>
          <p:cNvSpPr>
            <a:spLocks noChangeArrowheads="1"/>
          </p:cNvSpPr>
          <p:nvPr/>
        </p:nvSpPr>
        <p:spPr bwMode="auto">
          <a:xfrm>
            <a:off x="6404011" y="2954838"/>
            <a:ext cx="2079415"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Cosmologia</a:t>
            </a:r>
            <a:r>
              <a:rPr lang="en-US" sz="1800" dirty="0">
                <a:solidFill>
                  <a:schemeClr val="bg2">
                    <a:lumMod val="75000"/>
                  </a:schemeClr>
                </a:solidFill>
                <a:latin typeface="Proxima Nova Rg" panose="02000506030000020004" pitchFamily="2" charset="77"/>
                <a:ea typeface="+mn-ea"/>
                <a:cs typeface="Arial" pitchFamily="34" charset="0"/>
              </a:rPr>
              <a:t>/</a:t>
            </a:r>
            <a:r>
              <a:rPr lang="en-US" sz="1800" dirty="0" err="1">
                <a:solidFill>
                  <a:schemeClr val="bg2">
                    <a:lumMod val="75000"/>
                  </a:schemeClr>
                </a:solidFill>
                <a:latin typeface="Proxima Nova Rg" panose="02000506030000020004" pitchFamily="2" charset="77"/>
                <a:ea typeface="+mn-ea"/>
                <a:cs typeface="Arial" pitchFamily="34" charset="0"/>
              </a:rPr>
              <a:t>Física</a:t>
            </a:r>
            <a:endParaRPr lang="en-US" sz="1800" dirty="0">
              <a:solidFill>
                <a:schemeClr val="bg2">
                  <a:lumMod val="75000"/>
                </a:schemeClr>
              </a:solidFill>
              <a:latin typeface="Proxima Nova Rg" panose="02000506030000020004" pitchFamily="2" charset="77"/>
              <a:ea typeface="+mn-ea"/>
              <a:cs typeface="Arial" pitchFamily="34" charset="0"/>
            </a:endParaRPr>
          </a:p>
        </p:txBody>
      </p:sp>
      <p:sp>
        <p:nvSpPr>
          <p:cNvPr id="31" name="Rectangle 7"/>
          <p:cNvSpPr>
            <a:spLocks noChangeArrowheads="1"/>
          </p:cNvSpPr>
          <p:nvPr/>
        </p:nvSpPr>
        <p:spPr bwMode="auto">
          <a:xfrm>
            <a:off x="3586795" y="5853953"/>
            <a:ext cx="1970411"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Ciências</a:t>
            </a:r>
            <a:r>
              <a:rPr lang="en-US" sz="1800" dirty="0">
                <a:solidFill>
                  <a:schemeClr val="bg2">
                    <a:lumMod val="75000"/>
                  </a:schemeClr>
                </a:solidFill>
                <a:latin typeface="Proxima Nova Rg" panose="02000506030000020004" pitchFamily="2" charset="77"/>
                <a:ea typeface="+mn-ea"/>
                <a:cs typeface="Arial" pitchFamily="34" charset="0"/>
              </a:rPr>
              <a:t> da Terra</a:t>
            </a:r>
          </a:p>
        </p:txBody>
      </p:sp>
      <p:sp>
        <p:nvSpPr>
          <p:cNvPr id="33" name="Rectangle 7"/>
          <p:cNvSpPr>
            <a:spLocks noChangeArrowheads="1"/>
          </p:cNvSpPr>
          <p:nvPr/>
        </p:nvSpPr>
        <p:spPr bwMode="auto">
          <a:xfrm>
            <a:off x="749264" y="5853716"/>
            <a:ext cx="1234633"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Psicologia</a:t>
            </a:r>
            <a:endParaRPr lang="en-US" sz="1800" dirty="0">
              <a:solidFill>
                <a:schemeClr val="bg2">
                  <a:lumMod val="75000"/>
                </a:schemeClr>
              </a:solidFill>
              <a:latin typeface="Proxima Nova Rg" panose="02000506030000020004" pitchFamily="2" charset="77"/>
              <a:ea typeface="+mn-ea"/>
              <a:cs typeface="Arial" pitchFamily="34" charset="0"/>
            </a:endParaRPr>
          </a:p>
        </p:txBody>
      </p:sp>
      <p:sp>
        <p:nvSpPr>
          <p:cNvPr id="15" name="Rectangle 7"/>
          <p:cNvSpPr>
            <a:spLocks noChangeArrowheads="1"/>
          </p:cNvSpPr>
          <p:nvPr/>
        </p:nvSpPr>
        <p:spPr bwMode="auto">
          <a:xfrm>
            <a:off x="6420040" y="5835134"/>
            <a:ext cx="2058577"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Ciências</a:t>
            </a:r>
            <a:r>
              <a:rPr lang="en-US" sz="1800" dirty="0">
                <a:solidFill>
                  <a:schemeClr val="bg2">
                    <a:lumMod val="75000"/>
                  </a:schemeClr>
                </a:solidFill>
                <a:latin typeface="Proxima Nova Rg" panose="02000506030000020004" pitchFamily="2" charset="77"/>
                <a:ea typeface="+mn-ea"/>
                <a:cs typeface="Arial" pitchFamily="34" charset="0"/>
              </a:rPr>
              <a:t> da </a:t>
            </a:r>
            <a:r>
              <a:rPr lang="en-US" sz="1800" dirty="0" err="1">
                <a:solidFill>
                  <a:schemeClr val="bg2">
                    <a:lumMod val="75000"/>
                  </a:schemeClr>
                </a:solidFill>
                <a:latin typeface="Proxima Nova Rg" panose="02000506030000020004" pitchFamily="2" charset="77"/>
                <a:ea typeface="+mn-ea"/>
                <a:cs typeface="Arial" pitchFamily="34" charset="0"/>
              </a:rPr>
              <a:t>saúde</a:t>
            </a:r>
            <a:endParaRPr lang="en-US" sz="1800" dirty="0">
              <a:solidFill>
                <a:schemeClr val="bg2">
                  <a:lumMod val="75000"/>
                </a:schemeClr>
              </a:solidFill>
              <a:latin typeface="Proxima Nova Rg" panose="02000506030000020004" pitchFamily="2" charset="77"/>
              <a:ea typeface="+mn-ea"/>
              <a:cs typeface="Arial" pitchFamily="34" charset="0"/>
            </a:endParaRPr>
          </a:p>
        </p:txBody>
      </p:sp>
      <p:pic>
        <p:nvPicPr>
          <p:cNvPr id="2" name="Picture 1">
            <a:extLst>
              <a:ext uri="{FF2B5EF4-FFF2-40B4-BE49-F238E27FC236}">
                <a16:creationId xmlns:a16="http://schemas.microsoft.com/office/drawing/2014/main" id="{E58FB7BC-15E5-DC45-8B13-71EECC73AEDE}"/>
              </a:ext>
            </a:extLst>
          </p:cNvPr>
          <p:cNvPicPr>
            <a:picLocks noChangeAspect="1"/>
          </p:cNvPicPr>
          <p:nvPr/>
        </p:nvPicPr>
        <p:blipFill>
          <a:blip r:embed="rId3"/>
          <a:stretch>
            <a:fillRect/>
          </a:stretch>
        </p:blipFill>
        <p:spPr>
          <a:xfrm>
            <a:off x="6233680" y="3933900"/>
            <a:ext cx="2529320" cy="1815349"/>
          </a:xfrm>
          <a:prstGeom prst="rect">
            <a:avLst/>
          </a:prstGeom>
        </p:spPr>
      </p:pic>
      <p:pic>
        <p:nvPicPr>
          <p:cNvPr id="4" name="Picture 3">
            <a:extLst>
              <a:ext uri="{FF2B5EF4-FFF2-40B4-BE49-F238E27FC236}">
                <a16:creationId xmlns:a16="http://schemas.microsoft.com/office/drawing/2014/main" id="{58D5556A-83B0-F94D-8869-2A65A275F63E}"/>
              </a:ext>
            </a:extLst>
          </p:cNvPr>
          <p:cNvPicPr>
            <a:picLocks noChangeAspect="1"/>
          </p:cNvPicPr>
          <p:nvPr/>
        </p:nvPicPr>
        <p:blipFill>
          <a:blip r:embed="rId4"/>
          <a:stretch>
            <a:fillRect/>
          </a:stretch>
        </p:blipFill>
        <p:spPr>
          <a:xfrm>
            <a:off x="6233680" y="1133949"/>
            <a:ext cx="2529320" cy="1759453"/>
          </a:xfrm>
          <a:prstGeom prst="rect">
            <a:avLst/>
          </a:prstGeom>
        </p:spPr>
      </p:pic>
      <p:pic>
        <p:nvPicPr>
          <p:cNvPr id="5" name="Picture 4">
            <a:extLst>
              <a:ext uri="{FF2B5EF4-FFF2-40B4-BE49-F238E27FC236}">
                <a16:creationId xmlns:a16="http://schemas.microsoft.com/office/drawing/2014/main" id="{647DBF37-BA6F-1743-99EA-C08314E0949C}"/>
              </a:ext>
            </a:extLst>
          </p:cNvPr>
          <p:cNvPicPr>
            <a:picLocks noChangeAspect="1"/>
          </p:cNvPicPr>
          <p:nvPr/>
        </p:nvPicPr>
        <p:blipFill>
          <a:blip r:embed="rId5"/>
          <a:stretch>
            <a:fillRect/>
          </a:stretch>
        </p:blipFill>
        <p:spPr>
          <a:xfrm>
            <a:off x="533400" y="1133949"/>
            <a:ext cx="2421505" cy="1790152"/>
          </a:xfrm>
          <a:prstGeom prst="rect">
            <a:avLst/>
          </a:prstGeom>
        </p:spPr>
      </p:pic>
      <p:pic>
        <p:nvPicPr>
          <p:cNvPr id="23" name="Picture 22">
            <a:extLst>
              <a:ext uri="{FF2B5EF4-FFF2-40B4-BE49-F238E27FC236}">
                <a16:creationId xmlns:a16="http://schemas.microsoft.com/office/drawing/2014/main" id="{850B5F92-AEF0-B243-A65A-E4C11B93FA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15503" y="1133949"/>
            <a:ext cx="2470836" cy="1759455"/>
          </a:xfrm>
          <a:prstGeom prst="rect">
            <a:avLst/>
          </a:prstGeom>
        </p:spPr>
      </p:pic>
      <p:pic>
        <p:nvPicPr>
          <p:cNvPr id="6" name="Picture 5">
            <a:extLst>
              <a:ext uri="{FF2B5EF4-FFF2-40B4-BE49-F238E27FC236}">
                <a16:creationId xmlns:a16="http://schemas.microsoft.com/office/drawing/2014/main" id="{7C2FE6AC-C5A6-E94B-8FFE-9E55C4B182A7}"/>
              </a:ext>
            </a:extLst>
          </p:cNvPr>
          <p:cNvPicPr>
            <a:picLocks noChangeAspect="1"/>
          </p:cNvPicPr>
          <p:nvPr/>
        </p:nvPicPr>
        <p:blipFill>
          <a:blip r:embed="rId7"/>
          <a:stretch>
            <a:fillRect/>
          </a:stretch>
        </p:blipFill>
        <p:spPr>
          <a:xfrm>
            <a:off x="3371742" y="3938843"/>
            <a:ext cx="2470840" cy="1820261"/>
          </a:xfrm>
          <a:prstGeom prst="rect">
            <a:avLst/>
          </a:prstGeom>
        </p:spPr>
      </p:pic>
      <p:pic>
        <p:nvPicPr>
          <p:cNvPr id="9" name="Picture 8">
            <a:extLst>
              <a:ext uri="{FF2B5EF4-FFF2-40B4-BE49-F238E27FC236}">
                <a16:creationId xmlns:a16="http://schemas.microsoft.com/office/drawing/2014/main" id="{37CF3516-94C7-294D-8E76-102C12A008DC}"/>
              </a:ext>
            </a:extLst>
          </p:cNvPr>
          <p:cNvPicPr>
            <a:picLocks noChangeAspect="1"/>
          </p:cNvPicPr>
          <p:nvPr/>
        </p:nvPicPr>
        <p:blipFill>
          <a:blip r:embed="rId8"/>
          <a:stretch>
            <a:fillRect/>
          </a:stretch>
        </p:blipFill>
        <p:spPr>
          <a:xfrm>
            <a:off x="516043" y="3933900"/>
            <a:ext cx="2503979" cy="1850767"/>
          </a:xfrm>
          <a:prstGeom prst="rect">
            <a:avLst/>
          </a:prstGeom>
        </p:spPr>
      </p:pic>
    </p:spTree>
    <p:extLst>
      <p:ext uri="{BB962C8B-B14F-4D97-AF65-F5344CB8AC3E}">
        <p14:creationId xmlns:p14="http://schemas.microsoft.com/office/powerpoint/2010/main" val="147924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196975"/>
            <a:ext cx="6335713" cy="5091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4" name="Rectangle 2"/>
          <p:cNvSpPr>
            <a:spLocks noGrp="1" noChangeArrowheads="1"/>
          </p:cNvSpPr>
          <p:nvPr>
            <p:ph type="title"/>
          </p:nvPr>
        </p:nvSpPr>
        <p:spPr/>
        <p:txBody>
          <a:bodyPr/>
          <a:lstStyle/>
          <a:p>
            <a:pPr eaLnBrk="1" hangingPunct="1"/>
            <a:r>
              <a:rPr lang="en-GB" dirty="0"/>
              <a:t>O </a:t>
            </a:r>
            <a:r>
              <a:rPr lang="en-GB" dirty="0" err="1"/>
              <a:t>Método</a:t>
            </a:r>
            <a:r>
              <a:rPr lang="en-GB" dirty="0"/>
              <a:t> </a:t>
            </a:r>
            <a:r>
              <a:rPr lang="en-GB" dirty="0" err="1"/>
              <a:t>científico</a:t>
            </a:r>
            <a:r>
              <a:rPr lang="en-GB" dirty="0"/>
              <a:t> </a:t>
            </a:r>
            <a:r>
              <a:rPr lang="en-GB" dirty="0" err="1"/>
              <a:t>na</a:t>
            </a:r>
            <a:r>
              <a:rPr lang="en-GB" dirty="0"/>
              <a:t> </a:t>
            </a:r>
            <a:r>
              <a:rPr lang="en-GB" dirty="0" err="1"/>
              <a:t>prática</a:t>
            </a:r>
            <a:endParaRPr lang="pt-BR" dirty="0"/>
          </a:p>
        </p:txBody>
      </p:sp>
      <p:sp>
        <p:nvSpPr>
          <p:cNvPr id="37892" name="Text Box 6"/>
          <p:cNvSpPr txBox="1">
            <a:spLocks noChangeArrowheads="1"/>
          </p:cNvSpPr>
          <p:nvPr/>
        </p:nvSpPr>
        <p:spPr bwMode="auto">
          <a:xfrm>
            <a:off x="2762834" y="2804488"/>
            <a:ext cx="1075936" cy="338554"/>
          </a:xfrm>
          <a:prstGeom prst="rect">
            <a:avLst/>
          </a:prstGeom>
          <a:noFill/>
          <a:ln w="9525">
            <a:noFill/>
            <a:miter lim="800000"/>
            <a:headEnd/>
            <a:tailEnd/>
          </a:ln>
        </p:spPr>
        <p:txBody>
          <a:bodyPr wrap="none">
            <a:spAutoFit/>
          </a:bodyPr>
          <a:lstStyle/>
          <a:p>
            <a:pPr algn="ctr" eaLnBrk="0" hangingPunct="0">
              <a:defRPr/>
            </a:pPr>
            <a:r>
              <a:rPr lang="de-DE" sz="1600" dirty="0">
                <a:solidFill>
                  <a:schemeClr val="bg2"/>
                </a:solidFill>
                <a:latin typeface="Proxima Nova Rg" panose="02000506030000020004" pitchFamily="2" charset="77"/>
                <a:ea typeface="+mn-ea"/>
                <a:cs typeface="+mn-cs"/>
              </a:rPr>
              <a:t>Problema</a:t>
            </a:r>
            <a:endParaRPr lang="en-US" sz="1600" dirty="0">
              <a:solidFill>
                <a:schemeClr val="bg2"/>
              </a:solidFill>
              <a:latin typeface="Proxima Nova Rg" panose="02000506030000020004" pitchFamily="2" charset="77"/>
              <a:ea typeface="+mn-ea"/>
              <a:cs typeface="+mn-cs"/>
            </a:endParaRPr>
          </a:p>
        </p:txBody>
      </p:sp>
      <p:sp>
        <p:nvSpPr>
          <p:cNvPr id="59396" name="Text Box 7"/>
          <p:cNvSpPr txBox="1">
            <a:spLocks noChangeArrowheads="1"/>
          </p:cNvSpPr>
          <p:nvPr/>
        </p:nvSpPr>
        <p:spPr bwMode="auto">
          <a:xfrm>
            <a:off x="4714875" y="2728913"/>
            <a:ext cx="12239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algn="ctr"/>
            <a:r>
              <a:rPr lang="de-DE" sz="1600" dirty="0" err="1">
                <a:solidFill>
                  <a:schemeClr val="bg2"/>
                </a:solidFill>
                <a:latin typeface="Proxima Nova Rg" panose="02000506030000020004" pitchFamily="2" charset="77"/>
              </a:rPr>
              <a:t>Hipótese</a:t>
            </a:r>
            <a:endParaRPr lang="de-DE" sz="1600" dirty="0">
              <a:solidFill>
                <a:schemeClr val="bg2"/>
              </a:solidFill>
              <a:latin typeface="Proxima Nova Rg" panose="02000506030000020004" pitchFamily="2" charset="77"/>
            </a:endParaRPr>
          </a:p>
          <a:p>
            <a:pPr algn="ctr"/>
            <a:r>
              <a:rPr lang="de-DE" sz="1600" dirty="0">
                <a:solidFill>
                  <a:schemeClr val="bg2"/>
                </a:solidFill>
                <a:latin typeface="Proxima Nova Rg" panose="02000506030000020004" pitchFamily="2" charset="77"/>
              </a:rPr>
              <a:t>(</a:t>
            </a:r>
            <a:r>
              <a:rPr lang="de-DE" sz="1600" dirty="0" err="1">
                <a:solidFill>
                  <a:schemeClr val="bg2"/>
                </a:solidFill>
                <a:latin typeface="Proxima Nova Rg" panose="02000506030000020004" pitchFamily="2" charset="77"/>
              </a:rPr>
              <a:t>Método</a:t>
            </a:r>
            <a:r>
              <a:rPr lang="de-DE" sz="1600" dirty="0">
                <a:solidFill>
                  <a:schemeClr val="bg2"/>
                </a:solidFill>
                <a:latin typeface="Proxima Nova Rg" panose="02000506030000020004" pitchFamily="2" charset="77"/>
              </a:rPr>
              <a:t>)</a:t>
            </a:r>
            <a:endParaRPr lang="en-US" sz="1600" dirty="0">
              <a:solidFill>
                <a:schemeClr val="bg2"/>
              </a:solidFill>
              <a:latin typeface="Proxima Nova Rg" panose="02000506030000020004" pitchFamily="2" charset="77"/>
            </a:endParaRPr>
          </a:p>
        </p:txBody>
      </p:sp>
      <p:sp>
        <p:nvSpPr>
          <p:cNvPr id="37894" name="Text Box 8"/>
          <p:cNvSpPr txBox="1">
            <a:spLocks noChangeArrowheads="1"/>
          </p:cNvSpPr>
          <p:nvPr/>
        </p:nvSpPr>
        <p:spPr bwMode="auto">
          <a:xfrm>
            <a:off x="4572000" y="4191000"/>
            <a:ext cx="1946275" cy="830997"/>
          </a:xfrm>
          <a:prstGeom prst="rect">
            <a:avLst/>
          </a:prstGeom>
          <a:noFill/>
          <a:ln w="9525">
            <a:noFill/>
            <a:miter lim="800000"/>
            <a:headEnd/>
            <a:tailEnd/>
          </a:ln>
        </p:spPr>
        <p:txBody>
          <a:bodyPr>
            <a:spAutoFit/>
          </a:bodyPr>
          <a:lstStyle/>
          <a:p>
            <a:pPr algn="ctr" eaLnBrk="0" hangingPunct="0">
              <a:defRPr/>
            </a:pPr>
            <a:r>
              <a:rPr lang="de-DE" sz="1600" dirty="0" err="1">
                <a:solidFill>
                  <a:schemeClr val="bg2"/>
                </a:solidFill>
                <a:latin typeface="Proxima Nova Rg" panose="02000506030000020004" pitchFamily="2" charset="77"/>
                <a:ea typeface="+mn-ea"/>
                <a:cs typeface="+mn-cs"/>
              </a:rPr>
              <a:t>Experimento</a:t>
            </a:r>
            <a:endParaRPr lang="de-DE" sz="1600" dirty="0">
              <a:solidFill>
                <a:schemeClr val="bg2"/>
              </a:solidFill>
              <a:latin typeface="Proxima Nova Rg" panose="02000506030000020004" pitchFamily="2" charset="77"/>
              <a:ea typeface="+mn-ea"/>
              <a:cs typeface="+mn-cs"/>
            </a:endParaRPr>
          </a:p>
          <a:p>
            <a:pPr algn="ctr" eaLnBrk="0" hangingPunct="0">
              <a:defRPr/>
            </a:pPr>
            <a:r>
              <a:rPr lang="de-DE" sz="1600" dirty="0" err="1">
                <a:solidFill>
                  <a:schemeClr val="bg2"/>
                </a:solidFill>
                <a:latin typeface="Proxima Nova Rg" panose="02000506030000020004" pitchFamily="2" charset="77"/>
                <a:ea typeface="+mn-ea"/>
                <a:cs typeface="+mn-cs"/>
              </a:rPr>
              <a:t>com</a:t>
            </a:r>
            <a:endParaRPr lang="de-DE" sz="1600" dirty="0">
              <a:solidFill>
                <a:schemeClr val="bg2"/>
              </a:solidFill>
              <a:latin typeface="Proxima Nova Rg" panose="02000506030000020004" pitchFamily="2" charset="77"/>
              <a:ea typeface="+mn-ea"/>
              <a:cs typeface="+mn-cs"/>
            </a:endParaRPr>
          </a:p>
          <a:p>
            <a:pPr algn="ctr" eaLnBrk="0" hangingPunct="0">
              <a:defRPr/>
            </a:pPr>
            <a:r>
              <a:rPr lang="en-US" sz="1600" dirty="0" err="1">
                <a:solidFill>
                  <a:schemeClr val="bg2"/>
                </a:solidFill>
                <a:latin typeface="Proxima Nova Rg" panose="02000506030000020004" pitchFamily="2" charset="77"/>
                <a:ea typeface="+mn-ea"/>
                <a:cs typeface="+mn-cs"/>
              </a:rPr>
              <a:t>Resultados</a:t>
            </a:r>
            <a:endParaRPr lang="en-US" sz="1600" dirty="0">
              <a:solidFill>
                <a:schemeClr val="bg2"/>
              </a:solidFill>
              <a:latin typeface="Proxima Nova Rg" panose="02000506030000020004" pitchFamily="2" charset="77"/>
              <a:ea typeface="+mn-ea"/>
              <a:cs typeface="+mn-cs"/>
            </a:endParaRPr>
          </a:p>
        </p:txBody>
      </p:sp>
      <p:sp>
        <p:nvSpPr>
          <p:cNvPr id="37895" name="Text Box 9"/>
          <p:cNvSpPr txBox="1">
            <a:spLocks noChangeArrowheads="1"/>
          </p:cNvSpPr>
          <p:nvPr/>
        </p:nvSpPr>
        <p:spPr bwMode="auto">
          <a:xfrm>
            <a:off x="2976348" y="4419600"/>
            <a:ext cx="1324402" cy="584775"/>
          </a:xfrm>
          <a:prstGeom prst="rect">
            <a:avLst/>
          </a:prstGeom>
          <a:noFill/>
          <a:ln w="9525">
            <a:noFill/>
            <a:miter lim="800000"/>
            <a:headEnd/>
            <a:tailEnd/>
          </a:ln>
        </p:spPr>
        <p:txBody>
          <a:bodyPr wrap="none">
            <a:spAutoFit/>
          </a:bodyPr>
          <a:lstStyle/>
          <a:p>
            <a:pPr algn="ctr" eaLnBrk="0" hangingPunct="0">
              <a:defRPr/>
            </a:pPr>
            <a:r>
              <a:rPr lang="de-DE" sz="1600" dirty="0" err="1">
                <a:solidFill>
                  <a:schemeClr val="bg2"/>
                </a:solidFill>
                <a:latin typeface="Proxima Nova Rg" panose="02000506030000020004" pitchFamily="2" charset="77"/>
                <a:ea typeface="+mn-ea"/>
                <a:cs typeface="+mn-cs"/>
              </a:rPr>
              <a:t>Discussão</a:t>
            </a:r>
            <a:r>
              <a:rPr lang="de-DE" sz="1600" dirty="0">
                <a:solidFill>
                  <a:schemeClr val="bg2"/>
                </a:solidFill>
                <a:latin typeface="Proxima Nova Rg" panose="02000506030000020004" pitchFamily="2" charset="77"/>
                <a:ea typeface="+mn-ea"/>
                <a:cs typeface="+mn-cs"/>
              </a:rPr>
              <a:t> e </a:t>
            </a:r>
          </a:p>
          <a:p>
            <a:pPr algn="ctr" eaLnBrk="0" hangingPunct="0">
              <a:defRPr/>
            </a:pPr>
            <a:r>
              <a:rPr lang="de-DE" sz="1600" dirty="0">
                <a:solidFill>
                  <a:schemeClr val="bg2"/>
                </a:solidFill>
                <a:latin typeface="Proxima Nova Rg" panose="02000506030000020004" pitchFamily="2" charset="77"/>
                <a:ea typeface="+mn-ea"/>
                <a:cs typeface="+mn-cs"/>
              </a:rPr>
              <a:t>Conclusões</a:t>
            </a:r>
          </a:p>
        </p:txBody>
      </p:sp>
      <p:sp>
        <p:nvSpPr>
          <p:cNvPr id="59399" name="Line 10"/>
          <p:cNvSpPr>
            <a:spLocks noChangeShapeType="1"/>
          </p:cNvSpPr>
          <p:nvPr/>
        </p:nvSpPr>
        <p:spPr bwMode="auto">
          <a:xfrm>
            <a:off x="3606800" y="2203450"/>
            <a:ext cx="1382713" cy="1588"/>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59400" name="Line 12"/>
          <p:cNvSpPr>
            <a:spLocks noChangeShapeType="1"/>
          </p:cNvSpPr>
          <p:nvPr/>
        </p:nvSpPr>
        <p:spPr bwMode="auto">
          <a:xfrm>
            <a:off x="6323013" y="2836863"/>
            <a:ext cx="1587" cy="1168400"/>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59401" name="Line 15"/>
          <p:cNvSpPr>
            <a:spLocks noChangeShapeType="1"/>
          </p:cNvSpPr>
          <p:nvPr/>
        </p:nvSpPr>
        <p:spPr bwMode="auto">
          <a:xfrm>
            <a:off x="3579813" y="5443538"/>
            <a:ext cx="1382712" cy="1587"/>
          </a:xfrm>
          <a:prstGeom prst="line">
            <a:avLst/>
          </a:prstGeom>
          <a:noFill/>
          <a:ln w="28575">
            <a:solidFill>
              <a:schemeClr val="accent2"/>
            </a:solidFill>
            <a:round/>
            <a:headEnd type="triangle" w="lg" len="lg"/>
            <a:tailEnd type="non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59402" name="Line 16"/>
          <p:cNvSpPr>
            <a:spLocks noChangeShapeType="1"/>
          </p:cNvSpPr>
          <p:nvPr/>
        </p:nvSpPr>
        <p:spPr bwMode="auto">
          <a:xfrm flipV="1">
            <a:off x="2427288" y="3717925"/>
            <a:ext cx="3175" cy="1168400"/>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de-DE" dirty="0"/>
              <a:t>O </a:t>
            </a:r>
            <a:r>
              <a:rPr lang="de-DE" dirty="0" err="1"/>
              <a:t>que</a:t>
            </a:r>
            <a:r>
              <a:rPr lang="de-DE" dirty="0"/>
              <a:t> </a:t>
            </a:r>
            <a:r>
              <a:rPr lang="de-DE" dirty="0" err="1"/>
              <a:t>é</a:t>
            </a:r>
            <a:r>
              <a:rPr lang="de-DE" dirty="0"/>
              <a:t> um </a:t>
            </a:r>
            <a:r>
              <a:rPr lang="de-DE" dirty="0" err="1"/>
              <a:t>problema</a:t>
            </a:r>
            <a:r>
              <a:rPr lang="de-DE" dirty="0"/>
              <a:t>?</a:t>
            </a:r>
            <a:endParaRPr lang="en-US" dirty="0"/>
          </a:p>
        </p:txBody>
      </p:sp>
      <p:pic>
        <p:nvPicPr>
          <p:cNvPr id="604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447800"/>
            <a:ext cx="295275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19" name="CaixaDeTexto 4"/>
          <p:cNvSpPr txBox="1">
            <a:spLocks noChangeArrowheads="1"/>
          </p:cNvSpPr>
          <p:nvPr/>
        </p:nvSpPr>
        <p:spPr bwMode="auto">
          <a:xfrm>
            <a:off x="3962400" y="5715000"/>
            <a:ext cx="4953000" cy="52387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eaLnBrk="1" hangingPunct="1"/>
            <a:r>
              <a:rPr lang="de-DE" sz="2800" dirty="0">
                <a:solidFill>
                  <a:srgbClr val="002060"/>
                </a:solidFill>
                <a:latin typeface="Proxima Nova Rg" panose="02000506030000020004" pitchFamily="2" charset="77"/>
              </a:rPr>
              <a:t>Como se </a:t>
            </a:r>
            <a:r>
              <a:rPr lang="de-DE" sz="2800" dirty="0" err="1">
                <a:solidFill>
                  <a:srgbClr val="002060"/>
                </a:solidFill>
                <a:latin typeface="Proxima Nova Rg" panose="02000506030000020004" pitchFamily="2" charset="77"/>
              </a:rPr>
              <a:t>transmite</a:t>
            </a:r>
            <a:r>
              <a:rPr lang="de-DE" sz="2800" dirty="0">
                <a:solidFill>
                  <a:srgbClr val="002060"/>
                </a:solidFill>
                <a:latin typeface="Proxima Nova Rg" panose="02000506030000020004" pitchFamily="2" charset="77"/>
              </a:rPr>
              <a:t> o </a:t>
            </a:r>
            <a:r>
              <a:rPr lang="de-DE" sz="2800" dirty="0" err="1">
                <a:solidFill>
                  <a:srgbClr val="002060"/>
                </a:solidFill>
                <a:latin typeface="Proxima Nova Rg" panose="02000506030000020004" pitchFamily="2" charset="77"/>
              </a:rPr>
              <a:t>cólera</a:t>
            </a:r>
            <a:r>
              <a:rPr lang="de-DE" sz="2800" dirty="0">
                <a:solidFill>
                  <a:srgbClr val="002060"/>
                </a:solidFill>
                <a:latin typeface="Proxima Nova Rg" panose="02000506030000020004" pitchFamily="2" charset="77"/>
              </a:rPr>
              <a:t>?</a:t>
            </a:r>
            <a:endParaRPr lang="pt-BR" sz="2800" dirty="0">
              <a:solidFill>
                <a:srgbClr val="002060"/>
              </a:solidFill>
              <a:latin typeface="Proxima Nova Rg" panose="02000506030000020004" pitchFamily="2" charset="77"/>
            </a:endParaRPr>
          </a:p>
        </p:txBody>
      </p:sp>
      <p:sp>
        <p:nvSpPr>
          <p:cNvPr id="6" name="CaixaDeTexto 5"/>
          <p:cNvSpPr txBox="1"/>
          <p:nvPr/>
        </p:nvSpPr>
        <p:spPr>
          <a:xfrm>
            <a:off x="3657600" y="1066800"/>
            <a:ext cx="5229225" cy="523875"/>
          </a:xfrm>
          <a:prstGeom prst="rect">
            <a:avLst/>
          </a:prstGeom>
          <a:noFill/>
        </p:spPr>
        <p:txBody>
          <a:bodyPr wrap="none">
            <a:spAutoFit/>
          </a:bodyPr>
          <a:lstStyle/>
          <a:p>
            <a:pPr>
              <a:defRPr/>
            </a:pPr>
            <a:r>
              <a:rPr lang="de-DE" sz="2800" dirty="0">
                <a:solidFill>
                  <a:srgbClr val="CC0000"/>
                </a:solidFill>
                <a:latin typeface="Proxima Nova Rg" panose="02000506030000020004" pitchFamily="2" charset="77"/>
                <a:ea typeface="+mn-ea"/>
                <a:cs typeface="+mn-cs"/>
              </a:rPr>
              <a:t>Algo que não sabemos explicar</a:t>
            </a:r>
            <a:endParaRPr lang="pt-BR" sz="2800" dirty="0">
              <a:latin typeface="Proxima Nova Rg" panose="02000506030000020004" pitchFamily="2" charset="77"/>
              <a:ea typeface="+mn-ea"/>
              <a:cs typeface="+mn-cs"/>
            </a:endParaRPr>
          </a:p>
        </p:txBody>
      </p:sp>
      <p:pic>
        <p:nvPicPr>
          <p:cNvPr id="6042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713" y="1905000"/>
            <a:ext cx="560228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CaixaDeTexto 13"/>
          <p:cNvSpPr txBox="1">
            <a:spLocks noChangeArrowheads="1"/>
          </p:cNvSpPr>
          <p:nvPr/>
        </p:nvSpPr>
        <p:spPr bwMode="auto">
          <a:xfrm>
            <a:off x="4648200" y="4572000"/>
            <a:ext cx="3352800" cy="400050"/>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algn="ctr" eaLnBrk="1" hangingPunct="1"/>
            <a:r>
              <a:rPr lang="de-DE" sz="2000" dirty="0" err="1">
                <a:solidFill>
                  <a:srgbClr val="002060"/>
                </a:solidFill>
                <a:latin typeface="Proxima Nova Rg" panose="02000506030000020004" pitchFamily="2" charset="77"/>
              </a:rPr>
              <a:t>Cólera</a:t>
            </a:r>
            <a:r>
              <a:rPr lang="de-DE" sz="2000" dirty="0">
                <a:solidFill>
                  <a:srgbClr val="002060"/>
                </a:solidFill>
                <a:latin typeface="Proxima Nova Rg" panose="02000506030000020004" pitchFamily="2" charset="77"/>
              </a:rPr>
              <a:t> </a:t>
            </a:r>
            <a:r>
              <a:rPr lang="de-DE" sz="2000" dirty="0" err="1">
                <a:solidFill>
                  <a:srgbClr val="002060"/>
                </a:solidFill>
                <a:latin typeface="Proxima Nova Rg" panose="02000506030000020004" pitchFamily="2" charset="77"/>
              </a:rPr>
              <a:t>no</a:t>
            </a:r>
            <a:r>
              <a:rPr lang="de-DE" sz="2000" dirty="0">
                <a:solidFill>
                  <a:srgbClr val="002060"/>
                </a:solidFill>
                <a:latin typeface="Proxima Nova Rg" panose="02000506030000020004" pitchFamily="2" charset="77"/>
              </a:rPr>
              <a:t> </a:t>
            </a:r>
            <a:r>
              <a:rPr lang="de-DE" sz="2000" dirty="0" err="1">
                <a:solidFill>
                  <a:srgbClr val="002060"/>
                </a:solidFill>
                <a:latin typeface="Proxima Nova Rg" panose="02000506030000020004" pitchFamily="2" charset="77"/>
              </a:rPr>
              <a:t>mundo</a:t>
            </a:r>
            <a:endParaRPr lang="pt-BR" sz="2000" dirty="0">
              <a:solidFill>
                <a:srgbClr val="002060"/>
              </a:solidFill>
              <a:latin typeface="Proxima Nova Rg" panose="02000506030000020004" pitchFamily="2" charset="77"/>
            </a:endParaRPr>
          </a:p>
        </p:txBody>
      </p:sp>
      <p:sp>
        <p:nvSpPr>
          <p:cNvPr id="60423" name="CaixaDeTexto 14"/>
          <p:cNvSpPr txBox="1">
            <a:spLocks noChangeArrowheads="1"/>
          </p:cNvSpPr>
          <p:nvPr/>
        </p:nvSpPr>
        <p:spPr bwMode="auto">
          <a:xfrm>
            <a:off x="457200" y="5715000"/>
            <a:ext cx="2895600" cy="708025"/>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algn="ctr" eaLnBrk="1" hangingPunct="1"/>
            <a:r>
              <a:rPr lang="de-DE" sz="2000" dirty="0">
                <a:solidFill>
                  <a:srgbClr val="002060"/>
                </a:solidFill>
                <a:latin typeface="Proxima Nova Rg" panose="02000506030000020004" pitchFamily="2" charset="77"/>
              </a:rPr>
              <a:t>Hospital de </a:t>
            </a:r>
            <a:r>
              <a:rPr lang="de-DE" sz="2000" dirty="0" err="1">
                <a:solidFill>
                  <a:srgbClr val="002060"/>
                </a:solidFill>
                <a:latin typeface="Proxima Nova Rg" panose="02000506030000020004" pitchFamily="2" charset="77"/>
              </a:rPr>
              <a:t>Cólera</a:t>
            </a:r>
            <a:r>
              <a:rPr lang="de-DE" sz="2000" dirty="0">
                <a:solidFill>
                  <a:srgbClr val="002060"/>
                </a:solidFill>
                <a:latin typeface="Proxima Nova Rg" panose="02000506030000020004" pitchFamily="2" charset="77"/>
              </a:rPr>
              <a:t> </a:t>
            </a:r>
            <a:r>
              <a:rPr lang="de-DE" sz="2000" dirty="0" err="1">
                <a:solidFill>
                  <a:srgbClr val="002060"/>
                </a:solidFill>
                <a:latin typeface="Proxima Nova Rg" panose="02000506030000020004" pitchFamily="2" charset="77"/>
              </a:rPr>
              <a:t>em</a:t>
            </a:r>
            <a:r>
              <a:rPr lang="de-DE" sz="2000" dirty="0">
                <a:solidFill>
                  <a:srgbClr val="002060"/>
                </a:solidFill>
                <a:latin typeface="Proxima Nova Rg" panose="02000506030000020004" pitchFamily="2" charset="77"/>
              </a:rPr>
              <a:t> </a:t>
            </a:r>
            <a:r>
              <a:rPr lang="de-DE" sz="2000" dirty="0" err="1">
                <a:solidFill>
                  <a:srgbClr val="002060"/>
                </a:solidFill>
                <a:latin typeface="Proxima Nova Rg" panose="02000506030000020004" pitchFamily="2" charset="77"/>
              </a:rPr>
              <a:t>Bangladesh</a:t>
            </a:r>
            <a:endParaRPr lang="pt-BR" sz="2000" dirty="0">
              <a:solidFill>
                <a:srgbClr val="002060"/>
              </a:solidFill>
              <a:latin typeface="Proxima Nova Rg" panose="02000506030000020004" pitchFamily="2" charset="7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2830513"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66" name="Rectangle 2"/>
          <p:cNvSpPr>
            <a:spLocks noGrp="1" noChangeArrowheads="1"/>
          </p:cNvSpPr>
          <p:nvPr>
            <p:ph type="title"/>
          </p:nvPr>
        </p:nvSpPr>
        <p:spPr/>
        <p:txBody>
          <a:bodyPr/>
          <a:lstStyle/>
          <a:p>
            <a:pPr eaLnBrk="1" hangingPunct="1"/>
            <a:r>
              <a:rPr lang="de-DE" dirty="0"/>
              <a:t>O </a:t>
            </a:r>
            <a:r>
              <a:rPr lang="de-DE" dirty="0" err="1"/>
              <a:t>que</a:t>
            </a:r>
            <a:r>
              <a:rPr lang="de-DE" dirty="0"/>
              <a:t> </a:t>
            </a:r>
            <a:r>
              <a:rPr lang="de-DE" dirty="0" err="1"/>
              <a:t>é</a:t>
            </a:r>
            <a:r>
              <a:rPr lang="de-DE" dirty="0"/>
              <a:t> </a:t>
            </a:r>
            <a:r>
              <a:rPr lang="de-DE" dirty="0" err="1"/>
              <a:t>uma</a:t>
            </a:r>
            <a:r>
              <a:rPr lang="de-DE" dirty="0"/>
              <a:t> </a:t>
            </a:r>
            <a:r>
              <a:rPr lang="de-DE" dirty="0" err="1"/>
              <a:t>hipótese</a:t>
            </a:r>
            <a:r>
              <a:rPr lang="de-DE" dirty="0"/>
              <a:t>?</a:t>
            </a:r>
            <a:endParaRPr lang="en-US" dirty="0"/>
          </a:p>
        </p:txBody>
      </p:sp>
      <p:sp>
        <p:nvSpPr>
          <p:cNvPr id="62467" name="Rectangle 3"/>
          <p:cNvSpPr>
            <a:spLocks noGrp="1" noChangeArrowheads="1"/>
          </p:cNvSpPr>
          <p:nvPr>
            <p:ph type="body" idx="4294967295"/>
          </p:nvPr>
        </p:nvSpPr>
        <p:spPr>
          <a:xfrm>
            <a:off x="645459" y="1219200"/>
            <a:ext cx="7419975" cy="533400"/>
          </a:xfrm>
          <a:noFill/>
        </p:spPr>
        <p:txBody>
          <a:bodyPr/>
          <a:lstStyle/>
          <a:p>
            <a:pPr algn="ctr" eaLnBrk="1" hangingPunct="1">
              <a:buFont typeface="Wingdings" charset="0"/>
              <a:buNone/>
            </a:pPr>
            <a:r>
              <a:rPr lang="de-DE" sz="2800" dirty="0" err="1">
                <a:solidFill>
                  <a:srgbClr val="CC0000"/>
                </a:solidFill>
              </a:rPr>
              <a:t>Uma</a:t>
            </a:r>
            <a:r>
              <a:rPr lang="de-DE" sz="2800" dirty="0">
                <a:solidFill>
                  <a:srgbClr val="CC0000"/>
                </a:solidFill>
              </a:rPr>
              <a:t> </a:t>
            </a:r>
            <a:r>
              <a:rPr lang="de-DE" sz="2800" dirty="0" err="1">
                <a:solidFill>
                  <a:srgbClr val="CC0000"/>
                </a:solidFill>
              </a:rPr>
              <a:t>conjectura</a:t>
            </a:r>
            <a:r>
              <a:rPr lang="de-DE" sz="2800" dirty="0">
                <a:solidFill>
                  <a:srgbClr val="CC0000"/>
                </a:solidFill>
              </a:rPr>
              <a:t> </a:t>
            </a:r>
            <a:r>
              <a:rPr lang="de-DE" sz="2800" dirty="0" err="1">
                <a:solidFill>
                  <a:srgbClr val="CC0000"/>
                </a:solidFill>
              </a:rPr>
              <a:t>para</a:t>
            </a:r>
            <a:r>
              <a:rPr lang="de-DE" sz="2800" dirty="0">
                <a:solidFill>
                  <a:srgbClr val="CC0000"/>
                </a:solidFill>
              </a:rPr>
              <a:t> </a:t>
            </a:r>
            <a:r>
              <a:rPr lang="de-DE" sz="2800" dirty="0" err="1">
                <a:solidFill>
                  <a:srgbClr val="CC0000"/>
                </a:solidFill>
              </a:rPr>
              <a:t>resolver</a:t>
            </a:r>
            <a:r>
              <a:rPr lang="de-DE" sz="2800" dirty="0">
                <a:solidFill>
                  <a:srgbClr val="CC0000"/>
                </a:solidFill>
              </a:rPr>
              <a:t> o </a:t>
            </a:r>
            <a:r>
              <a:rPr lang="de-DE" sz="2800" dirty="0" err="1">
                <a:solidFill>
                  <a:srgbClr val="CC0000"/>
                </a:solidFill>
              </a:rPr>
              <a:t>problema</a:t>
            </a:r>
            <a:r>
              <a:rPr lang="de-DE" sz="2800" dirty="0">
                <a:solidFill>
                  <a:srgbClr val="CC0000"/>
                </a:solidFill>
              </a:rPr>
              <a:t>.</a:t>
            </a:r>
          </a:p>
        </p:txBody>
      </p:sp>
      <p:sp>
        <p:nvSpPr>
          <p:cNvPr id="62468" name="Retângulo 4"/>
          <p:cNvSpPr>
            <a:spLocks noChangeArrowheads="1"/>
          </p:cNvSpPr>
          <p:nvPr/>
        </p:nvSpPr>
        <p:spPr bwMode="auto">
          <a:xfrm>
            <a:off x="3352800" y="2438400"/>
            <a:ext cx="3200400" cy="2308324"/>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dirty="0">
                <a:solidFill>
                  <a:srgbClr val="002060"/>
                </a:solidFill>
                <a:latin typeface="Proxima Nova Rg" panose="02000506030000020004" pitchFamily="2" charset="77"/>
                <a:cs typeface="Times New Roman" charset="0"/>
              </a:rPr>
              <a:t>In 1849 the British physician, John Snow, proposed that cholera was spread through the contamination of water or food, as opposed to the more widely held belief that it spread through the inhalation of "bad vapors</a:t>
            </a:r>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a:t>
            </a:r>
            <a:endParaRPr lang="pt-BR" sz="1800" dirty="0">
              <a:solidFill>
                <a:srgbClr val="002060"/>
              </a:solidFill>
              <a:latin typeface="Proxima Nova Rg" panose="02000506030000020004" pitchFamily="2" charset="77"/>
              <a:cs typeface="Times New Roman" charset="0"/>
            </a:endParaRPr>
          </a:p>
        </p:txBody>
      </p:sp>
      <p:pic>
        <p:nvPicPr>
          <p:cNvPr id="624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138" y="1905000"/>
            <a:ext cx="2582862"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70" name="Retângulo 10"/>
          <p:cNvSpPr>
            <a:spLocks noChangeArrowheads="1"/>
          </p:cNvSpPr>
          <p:nvPr/>
        </p:nvSpPr>
        <p:spPr bwMode="auto">
          <a:xfrm>
            <a:off x="4572000" y="5867400"/>
            <a:ext cx="4572000" cy="7080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a:solidFill>
                  <a:srgbClr val="002060"/>
                </a:solidFill>
                <a:latin typeface="Proxima Nova Rg" panose="02000506030000020004" pitchFamily="2" charset="77"/>
                <a:cs typeface="Times New Roman" charset="0"/>
              </a:rPr>
              <a:t>"On the Mode of Communication of Cholera</a:t>
            </a:r>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 ( Snow, 1849)</a:t>
            </a:r>
            <a:endParaRPr lang="pt-BR" sz="2000" dirty="0">
              <a:solidFill>
                <a:srgbClr val="002060"/>
              </a:solidFill>
              <a:latin typeface="Proxima Nova Rg" panose="02000506030000020004" pitchFamily="2" charset="77"/>
              <a:cs typeface="Times New Roman"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GB" dirty="0" err="1"/>
              <a:t>Experimento</a:t>
            </a:r>
            <a:r>
              <a:rPr lang="en-GB" dirty="0"/>
              <a:t> e </a:t>
            </a:r>
            <a:r>
              <a:rPr lang="en-GB" dirty="0" err="1"/>
              <a:t>resultados</a:t>
            </a:r>
            <a:endParaRPr lang="en-US" dirty="0"/>
          </a:p>
        </p:txBody>
      </p:sp>
      <p:sp>
        <p:nvSpPr>
          <p:cNvPr id="64514" name="Rectangle 3"/>
          <p:cNvSpPr>
            <a:spLocks noGrp="1" noChangeArrowheads="1"/>
          </p:cNvSpPr>
          <p:nvPr>
            <p:ph type="body" idx="4294967295"/>
          </p:nvPr>
        </p:nvSpPr>
        <p:spPr>
          <a:xfrm>
            <a:off x="533400" y="1143000"/>
            <a:ext cx="8458200" cy="609600"/>
          </a:xfrm>
          <a:noFill/>
        </p:spPr>
        <p:txBody>
          <a:bodyPr/>
          <a:lstStyle/>
          <a:p>
            <a:pPr algn="ctr" eaLnBrk="1" hangingPunct="1">
              <a:buFont typeface="Wingdings" charset="0"/>
              <a:buNone/>
            </a:pPr>
            <a:r>
              <a:rPr lang="de-DE" sz="2800" dirty="0">
                <a:solidFill>
                  <a:srgbClr val="CC0000"/>
                </a:solidFill>
              </a:rPr>
              <a:t>Um teste </a:t>
            </a:r>
            <a:r>
              <a:rPr lang="de-DE" sz="2800" dirty="0" err="1">
                <a:solidFill>
                  <a:srgbClr val="CC0000"/>
                </a:solidFill>
              </a:rPr>
              <a:t>que</a:t>
            </a:r>
            <a:r>
              <a:rPr lang="de-DE" sz="2800" dirty="0">
                <a:solidFill>
                  <a:srgbClr val="CC0000"/>
                </a:solidFill>
              </a:rPr>
              <a:t> </a:t>
            </a:r>
            <a:r>
              <a:rPr lang="de-DE" sz="2800" dirty="0" err="1">
                <a:solidFill>
                  <a:srgbClr val="CC0000"/>
                </a:solidFill>
              </a:rPr>
              <a:t>pode</a:t>
            </a:r>
            <a:r>
              <a:rPr lang="de-DE" sz="2800" dirty="0">
                <a:solidFill>
                  <a:srgbClr val="CC0000"/>
                </a:solidFill>
              </a:rPr>
              <a:t> </a:t>
            </a:r>
            <a:r>
              <a:rPr lang="de-DE" sz="2800" dirty="0" err="1">
                <a:solidFill>
                  <a:srgbClr val="CC0000"/>
                </a:solidFill>
              </a:rPr>
              <a:t>confirmar</a:t>
            </a:r>
            <a:r>
              <a:rPr lang="de-DE" sz="2800" dirty="0">
                <a:solidFill>
                  <a:srgbClr val="CC0000"/>
                </a:solidFill>
              </a:rPr>
              <a:t> </a:t>
            </a:r>
            <a:r>
              <a:rPr lang="de-DE" sz="2800" dirty="0" err="1">
                <a:solidFill>
                  <a:srgbClr val="CC0000"/>
                </a:solidFill>
              </a:rPr>
              <a:t>ou</a:t>
            </a:r>
            <a:r>
              <a:rPr lang="de-DE" sz="2800" dirty="0">
                <a:solidFill>
                  <a:srgbClr val="CC0000"/>
                </a:solidFill>
              </a:rPr>
              <a:t> </a:t>
            </a:r>
            <a:r>
              <a:rPr lang="de-DE" sz="2800" dirty="0" err="1">
                <a:solidFill>
                  <a:srgbClr val="CC0000"/>
                </a:solidFill>
              </a:rPr>
              <a:t>refutar</a:t>
            </a:r>
            <a:r>
              <a:rPr lang="de-DE" sz="2800" dirty="0">
                <a:solidFill>
                  <a:srgbClr val="CC0000"/>
                </a:solidFill>
              </a:rPr>
              <a:t> a </a:t>
            </a:r>
            <a:r>
              <a:rPr lang="de-DE" sz="2800" dirty="0" err="1">
                <a:solidFill>
                  <a:srgbClr val="CC0000"/>
                </a:solidFill>
              </a:rPr>
              <a:t>hipótese</a:t>
            </a:r>
            <a:endParaRPr lang="de-DE" sz="2800" dirty="0">
              <a:solidFill>
                <a:srgbClr val="CC0000"/>
              </a:solidFill>
            </a:endParaRPr>
          </a:p>
          <a:p>
            <a:pPr algn="ctr" eaLnBrk="1" hangingPunct="1">
              <a:buFont typeface="Wingdings" charset="0"/>
              <a:buNone/>
            </a:pPr>
            <a:r>
              <a:rPr lang="de-DE" sz="2800" dirty="0">
                <a:solidFill>
                  <a:srgbClr val="CC0000"/>
                </a:solidFill>
              </a:rPr>
              <a:t>.</a:t>
            </a:r>
          </a:p>
        </p:txBody>
      </p:sp>
      <p:pic>
        <p:nvPicPr>
          <p:cNvPr id="645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457200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6" name="Retângulo 4"/>
          <p:cNvSpPr>
            <a:spLocks noChangeArrowheads="1"/>
          </p:cNvSpPr>
          <p:nvPr/>
        </p:nvSpPr>
        <p:spPr bwMode="auto">
          <a:xfrm>
            <a:off x="5181600" y="1841501"/>
            <a:ext cx="3962400" cy="452431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800" dirty="0">
                <a:solidFill>
                  <a:srgbClr val="002060"/>
                </a:solidFill>
                <a:latin typeface="Proxima Nova Rg" panose="02000506030000020004" pitchFamily="2" charset="77"/>
                <a:cs typeface="Times New Roman" charset="0"/>
              </a:rPr>
              <a:t>During the 1853-4 outbreak of cholera in London, John Snow was able to test his theory. In late August 1854, a heavy outbreak occurred in the area of Golden Square and Soho Square south of London's Oxford Street. Snow carefully reviewed records of all fatal cases of cholera.</a:t>
            </a:r>
          </a:p>
          <a:p>
            <a:r>
              <a:rPr lang="en-US" sz="1800" dirty="0">
                <a:solidFill>
                  <a:srgbClr val="002060"/>
                </a:solidFill>
                <a:latin typeface="Proxima Nova Rg" panose="02000506030000020004" pitchFamily="2" charset="77"/>
                <a:cs typeface="Times New Roman" charset="0"/>
              </a:rPr>
              <a:t> </a:t>
            </a:r>
          </a:p>
          <a:p>
            <a:r>
              <a:rPr lang="en-US" sz="1800" dirty="0">
                <a:solidFill>
                  <a:srgbClr val="002060"/>
                </a:solidFill>
                <a:latin typeface="Proxima Nova Rg" panose="02000506030000020004" pitchFamily="2" charset="77"/>
                <a:cs typeface="Times New Roman" charset="0"/>
              </a:rPr>
              <a:t>Though his detective work, Snow constructed a spatial tally of all deaths in the area. There were thirteen water pumps in the area. Snow discovered that the heaviest casualties were clustered around the Broad Street water pump.</a:t>
            </a:r>
            <a:endParaRPr lang="pt-BR" sz="1800" dirty="0">
              <a:solidFill>
                <a:srgbClr val="002060"/>
              </a:solidFill>
              <a:latin typeface="Proxima Nova Rg" panose="02000506030000020004" pitchFamily="2" charset="77"/>
              <a:cs typeface="Times New Roman" charset="0"/>
            </a:endParaRPr>
          </a:p>
        </p:txBody>
      </p:sp>
      <p:sp>
        <p:nvSpPr>
          <p:cNvPr id="64517" name="Elipse 5"/>
          <p:cNvSpPr>
            <a:spLocks noChangeArrowheads="1"/>
          </p:cNvSpPr>
          <p:nvPr/>
        </p:nvSpPr>
        <p:spPr bwMode="auto">
          <a:xfrm>
            <a:off x="2895600" y="4013558"/>
            <a:ext cx="228600" cy="228600"/>
          </a:xfrm>
          <a:prstGeom prst="ellipse">
            <a:avLst/>
          </a:prstGeom>
          <a:noFill/>
          <a:ln w="28575">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p>
            <a:endParaRPr lang="pt-BR" dirty="0">
              <a:solidFill>
                <a:srgbClr val="FF0000"/>
              </a:solidFill>
              <a:latin typeface="Proxima Nova Rg" panose="02000506030000020004" pitchFamily="2" charset="77"/>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GB" dirty="0" err="1"/>
              <a:t>Experimento</a:t>
            </a:r>
            <a:r>
              <a:rPr lang="en-GB" dirty="0"/>
              <a:t> e </a:t>
            </a:r>
            <a:r>
              <a:rPr lang="en-GB" dirty="0" err="1"/>
              <a:t>resultados</a:t>
            </a:r>
            <a:endParaRPr lang="en-US" dirty="0"/>
          </a:p>
        </p:txBody>
      </p:sp>
      <p:sp>
        <p:nvSpPr>
          <p:cNvPr id="66562" name="Rectangle 3"/>
          <p:cNvSpPr>
            <a:spLocks noGrp="1" noChangeArrowheads="1"/>
          </p:cNvSpPr>
          <p:nvPr>
            <p:ph type="body" idx="4294967295"/>
          </p:nvPr>
        </p:nvSpPr>
        <p:spPr>
          <a:xfrm>
            <a:off x="685800" y="1066800"/>
            <a:ext cx="8305800" cy="609600"/>
          </a:xfrm>
          <a:noFill/>
        </p:spPr>
        <p:txBody>
          <a:bodyPr/>
          <a:lstStyle/>
          <a:p>
            <a:pPr algn="ctr" eaLnBrk="1" hangingPunct="1">
              <a:buFont typeface="Wingdings" charset="0"/>
              <a:buNone/>
            </a:pPr>
            <a:r>
              <a:rPr lang="de-DE" sz="2800" dirty="0">
                <a:solidFill>
                  <a:srgbClr val="CC0000"/>
                </a:solidFill>
              </a:rPr>
              <a:t>Um teste </a:t>
            </a:r>
            <a:r>
              <a:rPr lang="de-DE" sz="2800" dirty="0" err="1">
                <a:solidFill>
                  <a:srgbClr val="CC0000"/>
                </a:solidFill>
              </a:rPr>
              <a:t>que</a:t>
            </a:r>
            <a:r>
              <a:rPr lang="de-DE" sz="2800" dirty="0">
                <a:solidFill>
                  <a:srgbClr val="CC0000"/>
                </a:solidFill>
              </a:rPr>
              <a:t> </a:t>
            </a:r>
            <a:r>
              <a:rPr lang="de-DE" sz="2800" dirty="0" err="1">
                <a:solidFill>
                  <a:srgbClr val="CC0000"/>
                </a:solidFill>
              </a:rPr>
              <a:t>pode</a:t>
            </a:r>
            <a:r>
              <a:rPr lang="de-DE" sz="2800" dirty="0">
                <a:solidFill>
                  <a:srgbClr val="CC0000"/>
                </a:solidFill>
              </a:rPr>
              <a:t> </a:t>
            </a:r>
            <a:r>
              <a:rPr lang="de-DE" sz="2800" dirty="0" err="1">
                <a:solidFill>
                  <a:srgbClr val="CC0000"/>
                </a:solidFill>
              </a:rPr>
              <a:t>confirmar</a:t>
            </a:r>
            <a:r>
              <a:rPr lang="de-DE" sz="2800" dirty="0">
                <a:solidFill>
                  <a:srgbClr val="CC0000"/>
                </a:solidFill>
              </a:rPr>
              <a:t> </a:t>
            </a:r>
            <a:r>
              <a:rPr lang="de-DE" sz="2800" dirty="0" err="1">
                <a:solidFill>
                  <a:srgbClr val="CC0000"/>
                </a:solidFill>
              </a:rPr>
              <a:t>ou</a:t>
            </a:r>
            <a:r>
              <a:rPr lang="de-DE" sz="2800" dirty="0">
                <a:solidFill>
                  <a:srgbClr val="CC0000"/>
                </a:solidFill>
              </a:rPr>
              <a:t> </a:t>
            </a:r>
            <a:r>
              <a:rPr lang="de-DE" sz="2800" dirty="0" err="1">
                <a:solidFill>
                  <a:srgbClr val="CC0000"/>
                </a:solidFill>
              </a:rPr>
              <a:t>refutar</a:t>
            </a:r>
            <a:r>
              <a:rPr lang="de-DE" sz="2800" dirty="0">
                <a:solidFill>
                  <a:srgbClr val="CC0000"/>
                </a:solidFill>
              </a:rPr>
              <a:t> a </a:t>
            </a:r>
            <a:r>
              <a:rPr lang="de-DE" sz="2800" dirty="0" err="1">
                <a:solidFill>
                  <a:srgbClr val="CC0000"/>
                </a:solidFill>
              </a:rPr>
              <a:t>hipótese</a:t>
            </a:r>
            <a:endParaRPr lang="de-DE" sz="2800" dirty="0">
              <a:solidFill>
                <a:srgbClr val="CC0000"/>
              </a:solidFill>
            </a:endParaRPr>
          </a:p>
          <a:p>
            <a:pPr algn="ctr" eaLnBrk="1" hangingPunct="1">
              <a:buFont typeface="Wingdings" charset="0"/>
              <a:buNone/>
            </a:pPr>
            <a:r>
              <a:rPr lang="de-DE" sz="2800" dirty="0">
                <a:solidFill>
                  <a:srgbClr val="CC0000"/>
                </a:solidFill>
              </a:rPr>
              <a:t>.</a:t>
            </a:r>
            <a:r>
              <a:rPr lang="de-DE" sz="2800" dirty="0">
                <a:solidFill>
                  <a:srgbClr val="CC0000"/>
                </a:solidFill>
                <a:sym typeface="Wingdings" charset="0"/>
              </a:rPr>
              <a:t> </a:t>
            </a:r>
            <a:endParaRPr lang="de-DE" sz="2800" dirty="0">
              <a:solidFill>
                <a:srgbClr val="CC0000"/>
              </a:solidFill>
            </a:endParaRPr>
          </a:p>
        </p:txBody>
      </p:sp>
      <p:pic>
        <p:nvPicPr>
          <p:cNvPr id="665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65" y="1862418"/>
            <a:ext cx="46482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64" name="Retângulo 4"/>
          <p:cNvSpPr>
            <a:spLocks noChangeArrowheads="1"/>
          </p:cNvSpPr>
          <p:nvPr/>
        </p:nvSpPr>
        <p:spPr bwMode="auto">
          <a:xfrm>
            <a:off x="5257800" y="2091541"/>
            <a:ext cx="3810000" cy="3970318"/>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Most public houses and coffee shops in the area mixed pump water with spirits. A local brewery that had its own water supply and allocated to its employees a free allowance of beer suffered no cholera deaths among its 70 workmen. A gentleman who came to see his dying brother arrived too late. He stayed only 20 minutes, but drank water from the Broad Street pump, and was attacked with cholera the next day and died.</a:t>
            </a:r>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 (Snow)</a:t>
            </a:r>
            <a:endParaRPr lang="en-US" sz="1800" dirty="0">
              <a:solidFill>
                <a:srgbClr val="002060"/>
              </a:solidFill>
              <a:latin typeface="Proxima Nova Rg" panose="02000506030000020004" pitchFamily="2" charset="77"/>
              <a:cs typeface="Times New Roman" charset="0"/>
            </a:endParaRPr>
          </a:p>
        </p:txBody>
      </p:sp>
      <p:sp>
        <p:nvSpPr>
          <p:cNvPr id="66565" name="Elipse 7"/>
          <p:cNvSpPr>
            <a:spLocks noChangeArrowheads="1"/>
          </p:cNvSpPr>
          <p:nvPr/>
        </p:nvSpPr>
        <p:spPr bwMode="auto">
          <a:xfrm>
            <a:off x="2667000" y="3962400"/>
            <a:ext cx="228600" cy="228600"/>
          </a:xfrm>
          <a:prstGeom prst="ellipse">
            <a:avLst/>
          </a:prstGeom>
          <a:noFill/>
          <a:ln w="28575">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p>
            <a:endParaRPr lang="pt-BR" dirty="0">
              <a:solidFill>
                <a:srgbClr val="FF0000"/>
              </a:solidFill>
              <a:latin typeface="Proxima Nova Rg" panose="02000506030000020004" pitchFamily="2" charset="7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GB" dirty="0" err="1"/>
              <a:t>Discussão</a:t>
            </a:r>
            <a:r>
              <a:rPr lang="en-GB" dirty="0"/>
              <a:t>: o que </a:t>
            </a:r>
            <a:r>
              <a:rPr lang="en-GB" dirty="0" err="1"/>
              <a:t>mostram</a:t>
            </a:r>
            <a:r>
              <a:rPr lang="en-GB" dirty="0"/>
              <a:t> </a:t>
            </a:r>
            <a:r>
              <a:rPr lang="en-GB" dirty="0" err="1"/>
              <a:t>os</a:t>
            </a:r>
            <a:r>
              <a:rPr lang="en-GB" dirty="0"/>
              <a:t> </a:t>
            </a:r>
            <a:r>
              <a:rPr lang="en-GB" dirty="0" err="1"/>
              <a:t>resultados</a:t>
            </a:r>
            <a:r>
              <a:rPr lang="en-GB" dirty="0"/>
              <a:t>?</a:t>
            </a:r>
            <a:endParaRPr lang="en-US" dirty="0"/>
          </a:p>
        </p:txBody>
      </p:sp>
      <p:sp>
        <p:nvSpPr>
          <p:cNvPr id="68610" name="Rectangle 3"/>
          <p:cNvSpPr>
            <a:spLocks noGrp="1" noChangeArrowheads="1"/>
          </p:cNvSpPr>
          <p:nvPr>
            <p:ph type="body" idx="4294967295"/>
          </p:nvPr>
        </p:nvSpPr>
        <p:spPr>
          <a:xfrm>
            <a:off x="685800" y="1066800"/>
            <a:ext cx="8229600" cy="609600"/>
          </a:xfrm>
          <a:noFill/>
        </p:spPr>
        <p:txBody>
          <a:bodyPr/>
          <a:lstStyle/>
          <a:p>
            <a:pPr algn="ctr" eaLnBrk="1" hangingPunct="1">
              <a:buFont typeface="Wingdings" charset="0"/>
              <a:buNone/>
            </a:pPr>
            <a:r>
              <a:rPr lang="de-DE" sz="2800" dirty="0" err="1">
                <a:solidFill>
                  <a:srgbClr val="CC0000"/>
                </a:solidFill>
              </a:rPr>
              <a:t>Convencer</a:t>
            </a:r>
            <a:r>
              <a:rPr lang="de-DE" sz="2800" dirty="0">
                <a:solidFill>
                  <a:srgbClr val="CC0000"/>
                </a:solidFill>
              </a:rPr>
              <a:t> o </a:t>
            </a:r>
            <a:r>
              <a:rPr lang="de-DE" sz="2800" dirty="0" err="1">
                <a:solidFill>
                  <a:srgbClr val="CC0000"/>
                </a:solidFill>
              </a:rPr>
              <a:t>leitor</a:t>
            </a:r>
            <a:r>
              <a:rPr lang="de-DE" sz="2800" dirty="0">
                <a:solidFill>
                  <a:srgbClr val="CC0000"/>
                </a:solidFill>
              </a:rPr>
              <a:t> da </a:t>
            </a:r>
            <a:r>
              <a:rPr lang="de-DE" sz="2800" dirty="0" err="1">
                <a:solidFill>
                  <a:srgbClr val="CC0000"/>
                </a:solidFill>
              </a:rPr>
              <a:t>validade</a:t>
            </a:r>
            <a:r>
              <a:rPr lang="de-DE" sz="2800" dirty="0">
                <a:solidFill>
                  <a:srgbClr val="CC0000"/>
                </a:solidFill>
              </a:rPr>
              <a:t> da </a:t>
            </a:r>
            <a:r>
              <a:rPr lang="de-DE" sz="2800" dirty="0" err="1">
                <a:solidFill>
                  <a:srgbClr val="CC0000"/>
                </a:solidFill>
              </a:rPr>
              <a:t>hipótese</a:t>
            </a:r>
            <a:endParaRPr lang="de-DE" sz="2800" dirty="0">
              <a:solidFill>
                <a:srgbClr val="CC0000"/>
              </a:solidFill>
            </a:endParaRPr>
          </a:p>
          <a:p>
            <a:pPr algn="ctr" eaLnBrk="1" hangingPunct="1">
              <a:buFont typeface="Wingdings" charset="0"/>
              <a:buNone/>
            </a:pPr>
            <a:r>
              <a:rPr lang="de-DE" sz="2800" dirty="0">
                <a:solidFill>
                  <a:srgbClr val="CC0000"/>
                </a:solidFill>
              </a:rPr>
              <a:t>.</a:t>
            </a:r>
            <a:r>
              <a:rPr lang="de-DE" sz="2800" dirty="0">
                <a:solidFill>
                  <a:srgbClr val="CC0000"/>
                </a:solidFill>
                <a:sym typeface="Wingdings" charset="0"/>
              </a:rPr>
              <a:t> </a:t>
            </a:r>
            <a:endParaRPr lang="de-DE" sz="2800" dirty="0">
              <a:solidFill>
                <a:srgbClr val="CC0000"/>
              </a:solidFill>
            </a:endParaRPr>
          </a:p>
        </p:txBody>
      </p:sp>
      <p:sp>
        <p:nvSpPr>
          <p:cNvPr id="68611" name="Retângulo 4"/>
          <p:cNvSpPr>
            <a:spLocks noChangeArrowheads="1"/>
          </p:cNvSpPr>
          <p:nvPr/>
        </p:nvSpPr>
        <p:spPr bwMode="auto">
          <a:xfrm>
            <a:off x="3962400" y="1828800"/>
            <a:ext cx="4953000" cy="3970318"/>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I found that nearly all the deaths had taken place within a short distance of the [Broad Street] pump. (...)With regard to the deaths occurring in the locality belonging to the pump, there were 61 instances in which I was informed that the deceased persons used to drink the pump water from Broad Street.</a:t>
            </a:r>
          </a:p>
          <a:p>
            <a:endParaRPr lang="en-US" sz="1800" dirty="0">
              <a:solidFill>
                <a:srgbClr val="002060"/>
              </a:solidFill>
              <a:latin typeface="Proxima Nova Rg" panose="02000506030000020004" pitchFamily="2" charset="77"/>
              <a:cs typeface="Times New Roman" charset="0"/>
            </a:endParaRPr>
          </a:p>
          <a:p>
            <a:r>
              <a:rPr lang="en-US" sz="1800" dirty="0">
                <a:solidFill>
                  <a:srgbClr val="002060"/>
                </a:solidFill>
                <a:latin typeface="Proxima Nova Rg" panose="02000506030000020004" pitchFamily="2" charset="77"/>
                <a:cs typeface="Times New Roman" charset="0"/>
              </a:rPr>
              <a:t>The result of the inquiry, then, is, that there has been no particular outbreak or prevalence of cholera in this part of London except among the persons who were in the habit of drinking the water of the above-mentioned pump well</a:t>
            </a:r>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 (Snow)</a:t>
            </a:r>
            <a:endParaRPr lang="en-US" sz="1800" dirty="0">
              <a:solidFill>
                <a:srgbClr val="002060"/>
              </a:solidFill>
              <a:latin typeface="Proxima Nova Rg" panose="02000506030000020004" pitchFamily="2" charset="77"/>
              <a:cs typeface="Times New Roman" charset="0"/>
            </a:endParaRPr>
          </a:p>
        </p:txBody>
      </p:sp>
      <p:sp>
        <p:nvSpPr>
          <p:cNvPr id="68612" name="Elipse 7"/>
          <p:cNvSpPr>
            <a:spLocks noChangeArrowheads="1"/>
          </p:cNvSpPr>
          <p:nvPr/>
        </p:nvSpPr>
        <p:spPr bwMode="auto">
          <a:xfrm>
            <a:off x="2667000" y="3962400"/>
            <a:ext cx="228600" cy="228600"/>
          </a:xfrm>
          <a:prstGeom prst="ellipse">
            <a:avLst/>
          </a:prstGeom>
          <a:noFill/>
          <a:ln w="28575">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p>
            <a:endParaRPr lang="pt-BR" dirty="0">
              <a:solidFill>
                <a:srgbClr val="FF0000"/>
              </a:solidFill>
              <a:latin typeface="Proxima Nova Rg" panose="02000506030000020004" pitchFamily="2" charset="77"/>
            </a:endParaRPr>
          </a:p>
        </p:txBody>
      </p:sp>
      <p:pic>
        <p:nvPicPr>
          <p:cNvPr id="686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4" y="1828800"/>
            <a:ext cx="2920253"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GB" dirty="0" err="1"/>
              <a:t>Conclusão</a:t>
            </a:r>
            <a:r>
              <a:rPr lang="en-GB" dirty="0"/>
              <a:t> do </a:t>
            </a:r>
            <a:r>
              <a:rPr lang="en-GB" dirty="0" err="1"/>
              <a:t>trabalho</a:t>
            </a:r>
            <a:endParaRPr lang="en-US" dirty="0"/>
          </a:p>
        </p:txBody>
      </p:sp>
      <p:sp>
        <p:nvSpPr>
          <p:cNvPr id="70658" name="Rectangle 3"/>
          <p:cNvSpPr>
            <a:spLocks noGrp="1" noChangeArrowheads="1"/>
          </p:cNvSpPr>
          <p:nvPr>
            <p:ph type="body" idx="4294967295"/>
          </p:nvPr>
        </p:nvSpPr>
        <p:spPr>
          <a:xfrm>
            <a:off x="685800" y="1143000"/>
            <a:ext cx="8229600" cy="609600"/>
          </a:xfrm>
          <a:noFill/>
        </p:spPr>
        <p:txBody>
          <a:bodyPr/>
          <a:lstStyle/>
          <a:p>
            <a:pPr algn="ctr" eaLnBrk="1" hangingPunct="1">
              <a:buFont typeface="Wingdings" charset="0"/>
              <a:buNone/>
            </a:pPr>
            <a:r>
              <a:rPr lang="de-DE" sz="2800" dirty="0">
                <a:solidFill>
                  <a:srgbClr val="CC0000"/>
                </a:solidFill>
              </a:rPr>
              <a:t>Qual a </a:t>
            </a:r>
            <a:r>
              <a:rPr lang="de-DE" sz="2800" dirty="0" err="1">
                <a:solidFill>
                  <a:srgbClr val="CC0000"/>
                </a:solidFill>
              </a:rPr>
              <a:t>importância</a:t>
            </a:r>
            <a:r>
              <a:rPr lang="de-DE" sz="2800" dirty="0">
                <a:solidFill>
                  <a:srgbClr val="CC0000"/>
                </a:solidFill>
              </a:rPr>
              <a:t> dos </a:t>
            </a:r>
            <a:r>
              <a:rPr lang="de-DE" sz="2800" dirty="0" err="1">
                <a:solidFill>
                  <a:srgbClr val="CC0000"/>
                </a:solidFill>
              </a:rPr>
              <a:t>resultados</a:t>
            </a:r>
            <a:r>
              <a:rPr lang="de-DE" sz="2800" dirty="0">
                <a:solidFill>
                  <a:srgbClr val="CC0000"/>
                </a:solidFill>
              </a:rPr>
              <a:t>?</a:t>
            </a:r>
          </a:p>
          <a:p>
            <a:pPr algn="ctr" eaLnBrk="1" hangingPunct="1">
              <a:buFont typeface="Wingdings" charset="0"/>
              <a:buNone/>
            </a:pPr>
            <a:r>
              <a:rPr lang="de-DE" sz="2800" dirty="0">
                <a:solidFill>
                  <a:srgbClr val="CC0000"/>
                </a:solidFill>
              </a:rPr>
              <a:t>.</a:t>
            </a:r>
          </a:p>
        </p:txBody>
      </p:sp>
      <p:sp>
        <p:nvSpPr>
          <p:cNvPr id="70659" name="Retângulo 4"/>
          <p:cNvSpPr>
            <a:spLocks noChangeArrowheads="1"/>
          </p:cNvSpPr>
          <p:nvPr/>
        </p:nvSpPr>
        <p:spPr bwMode="auto">
          <a:xfrm>
            <a:off x="4038600" y="1828799"/>
            <a:ext cx="4876800" cy="4478149"/>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900" dirty="0">
                <a:solidFill>
                  <a:srgbClr val="002060"/>
                </a:solidFill>
                <a:latin typeface="Proxima Nova Rg" panose="02000506030000020004" pitchFamily="2" charset="77"/>
                <a:cs typeface="Georgia" charset="0"/>
              </a:rPr>
              <a:t>Snow recommended to the local authorities that the handle be removed from the Broad Street pump, which was done in 8 September 1854. The removal of the pump handle correlated with a decline in cholera cases, but this decline may have been due to the natural shape of the epidemic and the fact that possible human hosts had deserted the area rather than the removal of the pump handle. </a:t>
            </a:r>
          </a:p>
          <a:p>
            <a:endParaRPr lang="en-US" sz="1900" dirty="0">
              <a:solidFill>
                <a:srgbClr val="002060"/>
              </a:solidFill>
              <a:latin typeface="Proxima Nova Rg" panose="02000506030000020004" pitchFamily="2" charset="77"/>
              <a:cs typeface="Georgia" charset="0"/>
            </a:endParaRPr>
          </a:p>
          <a:p>
            <a:r>
              <a:rPr lang="en-US" sz="1900" dirty="0">
                <a:solidFill>
                  <a:srgbClr val="002060"/>
                </a:solidFill>
                <a:latin typeface="Proxima Nova Rg" panose="02000506030000020004" pitchFamily="2" charset="77"/>
                <a:cs typeface="Georgia" charset="0"/>
              </a:rPr>
              <a:t>Authorities remained skeptical; Snow had not produced direct evidence of the "cholera poison" he claimed had caused the disease.</a:t>
            </a:r>
            <a:endParaRPr lang="pt-BR" sz="1900" dirty="0">
              <a:solidFill>
                <a:srgbClr val="002060"/>
              </a:solidFill>
              <a:latin typeface="Proxima Nova Rg" panose="02000506030000020004" pitchFamily="2" charset="77"/>
              <a:cs typeface="Georgia" charset="0"/>
            </a:endParaRPr>
          </a:p>
        </p:txBody>
      </p:sp>
      <p:pic>
        <p:nvPicPr>
          <p:cNvPr id="706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799"/>
            <a:ext cx="3195638" cy="4478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GB" dirty="0"/>
              <a:t>As </a:t>
            </a:r>
            <a:r>
              <a:rPr lang="en-GB" dirty="0" err="1"/>
              <a:t>conclusões</a:t>
            </a:r>
            <a:r>
              <a:rPr lang="en-GB" dirty="0"/>
              <a:t> </a:t>
            </a:r>
            <a:r>
              <a:rPr lang="en-GB" dirty="0" err="1"/>
              <a:t>podem</a:t>
            </a:r>
            <a:r>
              <a:rPr lang="en-GB" dirty="0"/>
              <a:t> </a:t>
            </a:r>
            <a:r>
              <a:rPr lang="en-GB" dirty="0" err="1"/>
              <a:t>ser</a:t>
            </a:r>
            <a:r>
              <a:rPr lang="en-GB" dirty="0"/>
              <a:t> </a:t>
            </a:r>
            <a:r>
              <a:rPr lang="en-GB" dirty="0" err="1"/>
              <a:t>contestadas</a:t>
            </a:r>
            <a:endParaRPr lang="en-US" dirty="0"/>
          </a:p>
        </p:txBody>
      </p:sp>
      <p:sp>
        <p:nvSpPr>
          <p:cNvPr id="72706" name="Rectangle 3"/>
          <p:cNvSpPr>
            <a:spLocks noGrp="1" noChangeArrowheads="1"/>
          </p:cNvSpPr>
          <p:nvPr>
            <p:ph type="body" idx="4294967295"/>
          </p:nvPr>
        </p:nvSpPr>
        <p:spPr>
          <a:xfrm>
            <a:off x="685800" y="1143000"/>
            <a:ext cx="8229600" cy="914400"/>
          </a:xfrm>
          <a:noFill/>
        </p:spPr>
        <p:txBody>
          <a:bodyPr/>
          <a:lstStyle/>
          <a:p>
            <a:pPr algn="ctr" eaLnBrk="1" hangingPunct="1">
              <a:buFont typeface="Wingdings" charset="0"/>
              <a:buNone/>
            </a:pPr>
            <a:r>
              <a:rPr lang="de-DE" dirty="0" err="1">
                <a:solidFill>
                  <a:srgbClr val="CC0000"/>
                </a:solidFill>
              </a:rPr>
              <a:t>Teorias</a:t>
            </a:r>
            <a:r>
              <a:rPr lang="de-DE" dirty="0">
                <a:solidFill>
                  <a:srgbClr val="CC0000"/>
                </a:solidFill>
              </a:rPr>
              <a:t> </a:t>
            </a:r>
            <a:r>
              <a:rPr lang="de-DE" dirty="0" err="1">
                <a:solidFill>
                  <a:srgbClr val="CC0000"/>
                </a:solidFill>
              </a:rPr>
              <a:t>científicas</a:t>
            </a:r>
            <a:r>
              <a:rPr lang="de-DE" dirty="0">
                <a:solidFill>
                  <a:srgbClr val="CC0000"/>
                </a:solidFill>
              </a:rPr>
              <a:t> </a:t>
            </a:r>
            <a:r>
              <a:rPr lang="de-DE" dirty="0" err="1">
                <a:solidFill>
                  <a:srgbClr val="CC0000"/>
                </a:solidFill>
              </a:rPr>
              <a:t>competem</a:t>
            </a:r>
            <a:r>
              <a:rPr lang="de-DE" dirty="0">
                <a:solidFill>
                  <a:srgbClr val="CC0000"/>
                </a:solidFill>
              </a:rPr>
              <a:t> </a:t>
            </a:r>
            <a:r>
              <a:rPr lang="de-DE" dirty="0" err="1">
                <a:solidFill>
                  <a:srgbClr val="CC0000"/>
                </a:solidFill>
              </a:rPr>
              <a:t>para</a:t>
            </a:r>
            <a:r>
              <a:rPr lang="de-DE" dirty="0">
                <a:solidFill>
                  <a:srgbClr val="CC0000"/>
                </a:solidFill>
              </a:rPr>
              <a:t> </a:t>
            </a:r>
            <a:r>
              <a:rPr lang="de-DE" dirty="0" err="1">
                <a:solidFill>
                  <a:srgbClr val="CC0000"/>
                </a:solidFill>
              </a:rPr>
              <a:t>explicar</a:t>
            </a:r>
            <a:r>
              <a:rPr lang="de-DE" dirty="0">
                <a:solidFill>
                  <a:srgbClr val="CC0000"/>
                </a:solidFill>
              </a:rPr>
              <a:t> um </a:t>
            </a:r>
            <a:r>
              <a:rPr lang="de-DE" dirty="0" err="1">
                <a:solidFill>
                  <a:srgbClr val="CC0000"/>
                </a:solidFill>
              </a:rPr>
              <a:t>mesmo</a:t>
            </a:r>
            <a:r>
              <a:rPr lang="de-DE" dirty="0">
                <a:solidFill>
                  <a:srgbClr val="CC0000"/>
                </a:solidFill>
              </a:rPr>
              <a:t> </a:t>
            </a:r>
            <a:r>
              <a:rPr lang="de-DE" dirty="0" err="1">
                <a:solidFill>
                  <a:srgbClr val="CC0000"/>
                </a:solidFill>
              </a:rPr>
              <a:t>problema</a:t>
            </a:r>
            <a:endParaRPr lang="de-DE" dirty="0">
              <a:solidFill>
                <a:srgbClr val="CC0000"/>
              </a:solidFill>
            </a:endParaRPr>
          </a:p>
        </p:txBody>
      </p:sp>
      <p:sp>
        <p:nvSpPr>
          <p:cNvPr id="72707" name="Retângulo 4"/>
          <p:cNvSpPr>
            <a:spLocks noChangeArrowheads="1"/>
          </p:cNvSpPr>
          <p:nvPr/>
        </p:nvSpPr>
        <p:spPr bwMode="auto">
          <a:xfrm>
            <a:off x="4389372" y="2129402"/>
            <a:ext cx="4567518" cy="3693319"/>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ja-JP" altLang="en-US" sz="1800" dirty="0">
                <a:solidFill>
                  <a:srgbClr val="002060"/>
                </a:solidFill>
                <a:latin typeface="Proxima Nova Rg" panose="02000506030000020004" pitchFamily="2" charset="77"/>
                <a:cs typeface="Georgia" charset="0"/>
              </a:rPr>
              <a:t>“</a:t>
            </a:r>
            <a:r>
              <a:rPr lang="en-US" altLang="ja-JP" sz="1800" dirty="0">
                <a:solidFill>
                  <a:srgbClr val="002060"/>
                </a:solidFill>
                <a:latin typeface="Proxima Nova Rg" panose="02000506030000020004" pitchFamily="2" charset="77"/>
                <a:cs typeface="Georgia" charset="0"/>
              </a:rPr>
              <a:t>Dr. Snow claims to have discovered that the law of propagation of cholera is the drinking of sewage water.  His theory, of course, displaces all other theories.  Other theories attribute great efficacy in the spread of cholera to bad drainage and atmospheric impurities. Therefore, says Dr. Snow, gases from animal and vegetable decompositions are innocuous! If this logic does not satisfy reason, it satisfies a theory; and we all know that theory is often more despotic than reason.</a:t>
            </a:r>
            <a:r>
              <a:rPr lang="ja-JP" altLang="en-US" sz="1800">
                <a:solidFill>
                  <a:srgbClr val="002060"/>
                </a:solidFill>
                <a:latin typeface="Proxima Nova Rg" panose="02000506030000020004" pitchFamily="2" charset="77"/>
                <a:cs typeface="Georgia" charset="0"/>
              </a:rPr>
              <a:t>”</a:t>
            </a:r>
            <a:r>
              <a:rPr lang="en-US" altLang="ja-JP" sz="1800" dirty="0">
                <a:solidFill>
                  <a:srgbClr val="002060"/>
                </a:solidFill>
                <a:latin typeface="Proxima Nova Rg" panose="02000506030000020004" pitchFamily="2" charset="77"/>
                <a:cs typeface="Georgia" charset="0"/>
              </a:rPr>
              <a:t> (Editorial, The Lancet, 1855) </a:t>
            </a:r>
            <a:endParaRPr lang="pt-BR" sz="1800" dirty="0">
              <a:solidFill>
                <a:srgbClr val="002060"/>
              </a:solidFill>
              <a:latin typeface="Proxima Nova Rg" panose="02000506030000020004" pitchFamily="2" charset="77"/>
              <a:cs typeface="Georgia" charset="0"/>
            </a:endParaRPr>
          </a:p>
        </p:txBody>
      </p:sp>
      <p:pic>
        <p:nvPicPr>
          <p:cNvPr id="727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09" y="2132111"/>
            <a:ext cx="23749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tângulo 7"/>
          <p:cNvSpPr/>
          <p:nvPr/>
        </p:nvSpPr>
        <p:spPr>
          <a:xfrm>
            <a:off x="601609" y="5561111"/>
            <a:ext cx="1531992" cy="523220"/>
          </a:xfrm>
          <a:prstGeom prst="rect">
            <a:avLst/>
          </a:prstGeom>
          <a:solidFill>
            <a:schemeClr val="accent2">
              <a:lumMod val="20000"/>
              <a:lumOff val="80000"/>
            </a:schemeClr>
          </a:solidFill>
        </p:spPr>
        <p:txBody>
          <a:bodyPr wrap="square">
            <a:spAutoFit/>
          </a:bodyPr>
          <a:lstStyle/>
          <a:p>
            <a:pPr>
              <a:defRPr/>
            </a:pPr>
            <a:r>
              <a:rPr lang="pt-BR" dirty="0">
                <a:solidFill>
                  <a:srgbClr val="002060"/>
                </a:solidFill>
                <a:latin typeface="Proxima Nova Rg" panose="02000506030000020004" pitchFamily="2" charset="77"/>
                <a:ea typeface="+mn-ea"/>
                <a:cs typeface="+mn-cs"/>
              </a:rPr>
              <a:t>Thomas </a:t>
            </a:r>
            <a:r>
              <a:rPr lang="pt-BR" dirty="0" err="1">
                <a:solidFill>
                  <a:srgbClr val="002060"/>
                </a:solidFill>
                <a:latin typeface="Proxima Nova Rg" panose="02000506030000020004" pitchFamily="2" charset="77"/>
                <a:ea typeface="+mn-ea"/>
                <a:cs typeface="+mn-cs"/>
              </a:rPr>
              <a:t>Wakley</a:t>
            </a:r>
            <a:r>
              <a:rPr lang="pt-BR" dirty="0">
                <a:solidFill>
                  <a:srgbClr val="002060"/>
                </a:solidFill>
                <a:latin typeface="Proxima Nova Rg" panose="02000506030000020004" pitchFamily="2" charset="77"/>
                <a:ea typeface="+mn-ea"/>
                <a:cs typeface="+mn-cs"/>
              </a:rPr>
              <a:t>, </a:t>
            </a:r>
          </a:p>
          <a:p>
            <a:pPr>
              <a:defRPr/>
            </a:pPr>
            <a:r>
              <a:rPr lang="pt-BR" dirty="0">
                <a:solidFill>
                  <a:srgbClr val="002060"/>
                </a:solidFill>
                <a:latin typeface="Proxima Nova Rg" panose="02000506030000020004" pitchFamily="2" charset="77"/>
                <a:ea typeface="+mn-ea"/>
                <a:cs typeface="+mn-cs"/>
              </a:rPr>
              <a:t>“The Lancet” </a:t>
            </a:r>
          </a:p>
        </p:txBody>
      </p:sp>
      <p:pic>
        <p:nvPicPr>
          <p:cNvPr id="2" name="Picture 1">
            <a:extLst>
              <a:ext uri="{FF2B5EF4-FFF2-40B4-BE49-F238E27FC236}">
                <a16:creationId xmlns:a16="http://schemas.microsoft.com/office/drawing/2014/main" id="{321783F2-3DB9-8146-96ED-C4B7A5802484}"/>
              </a:ext>
            </a:extLst>
          </p:cNvPr>
          <p:cNvPicPr>
            <a:picLocks noChangeAspect="1"/>
          </p:cNvPicPr>
          <p:nvPr/>
        </p:nvPicPr>
        <p:blipFill>
          <a:blip r:embed="rId4"/>
          <a:stretch>
            <a:fillRect/>
          </a:stretch>
        </p:blipFill>
        <p:spPr>
          <a:xfrm>
            <a:off x="2291631" y="3429000"/>
            <a:ext cx="1971087" cy="3314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pt-BR" dirty="0"/>
              <a:t>O que é uma teoria científica?</a:t>
            </a:r>
            <a:endParaRPr lang="en-US" dirty="0"/>
          </a:p>
        </p:txBody>
      </p:sp>
      <p:pic>
        <p:nvPicPr>
          <p:cNvPr id="23554" name="Picture 5" descr="http://www.practicalethics.net/vermeer_geograp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143000"/>
            <a:ext cx="3121025" cy="364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5" name="Picture 7" descr="http://www.physics.rutgers.edu/~jackph/vermeer_astrono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3117850" cy="358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6" name="Rectangle 3"/>
          <p:cNvSpPr txBox="1">
            <a:spLocks noChangeArrowheads="1"/>
          </p:cNvSpPr>
          <p:nvPr/>
        </p:nvSpPr>
        <p:spPr bwMode="auto">
          <a:xfrm>
            <a:off x="685800" y="5257800"/>
            <a:ext cx="8229600" cy="121920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eaLnBrk="1" hangingPunct="1"/>
            <a:r>
              <a:rPr lang="pt-BR" sz="2400" dirty="0">
                <a:solidFill>
                  <a:srgbClr val="002060"/>
                </a:solidFill>
                <a:latin typeface="Proxima Nova Rg" panose="02000506030000020004" pitchFamily="2" charset="77"/>
              </a:rPr>
              <a:t>Uma teoria científica precisa dizer porque algo acontece, dizer o que não pode acontecer, e produzir o avanço do conhecimento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296"/>
            <a:ext cx="9144000" cy="696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754" name="Rectangle 3"/>
          <p:cNvSpPr>
            <a:spLocks noGrp="1" noChangeArrowheads="1"/>
          </p:cNvSpPr>
          <p:nvPr>
            <p:ph type="body" idx="4294967295"/>
          </p:nvPr>
        </p:nvSpPr>
        <p:spPr>
          <a:xfrm>
            <a:off x="2590800" y="0"/>
            <a:ext cx="6553200" cy="609600"/>
          </a:xfrm>
          <a:solidFill>
            <a:srgbClr val="D9D9D9"/>
          </a:solidFill>
        </p:spPr>
        <p:txBody>
          <a:bodyPr/>
          <a:lstStyle/>
          <a:p>
            <a:pPr>
              <a:buFont typeface="Wingdings" charset="0"/>
              <a:buNone/>
            </a:pPr>
            <a:r>
              <a:rPr lang="en-US" sz="3200" dirty="0">
                <a:solidFill>
                  <a:srgbClr val="002060"/>
                </a:solidFill>
              </a:rPr>
              <a:t>"The Grand Experiment</a:t>
            </a:r>
            <a:r>
              <a:rPr lang="ja-JP" altLang="en-US" sz="3200">
                <a:solidFill>
                  <a:srgbClr val="002060"/>
                </a:solidFill>
              </a:rPr>
              <a:t>”</a:t>
            </a:r>
            <a:r>
              <a:rPr lang="en-US" altLang="ja-JP" sz="3200" dirty="0">
                <a:solidFill>
                  <a:srgbClr val="002060"/>
                </a:solidFill>
              </a:rPr>
              <a:t> (Snow)</a:t>
            </a:r>
            <a:endParaRPr lang="pt-BR" altLang="ja-JP" sz="3200" dirty="0">
              <a:solidFill>
                <a:srgbClr val="002060"/>
              </a:solidFill>
            </a:endParaRPr>
          </a:p>
          <a:p>
            <a:pPr algn="ctr" eaLnBrk="1" hangingPunct="1">
              <a:buFont typeface="Wingdings" charset="0"/>
              <a:buNone/>
            </a:pPr>
            <a:r>
              <a:rPr lang="de-DE" sz="3200" dirty="0">
                <a:solidFill>
                  <a:srgbClr val="002060"/>
                </a:solidFill>
              </a:rPr>
              <a:t>.</a:t>
            </a:r>
            <a:r>
              <a:rPr lang="de-DE" sz="3200" dirty="0">
                <a:solidFill>
                  <a:srgbClr val="002060"/>
                </a:solidFill>
                <a:sym typeface="Wingdings" charset="0"/>
              </a:rPr>
              <a:t> </a:t>
            </a:r>
            <a:endParaRPr lang="de-DE" sz="3200" dirty="0">
              <a:solidFill>
                <a:srgbClr val="002060"/>
              </a:solidFill>
            </a:endParaRPr>
          </a:p>
        </p:txBody>
      </p:sp>
      <p:sp>
        <p:nvSpPr>
          <p:cNvPr id="74755" name="Retângulo 4"/>
          <p:cNvSpPr>
            <a:spLocks noChangeArrowheads="1"/>
          </p:cNvSpPr>
          <p:nvPr/>
        </p:nvSpPr>
        <p:spPr bwMode="auto">
          <a:xfrm>
            <a:off x="4645958" y="4609155"/>
            <a:ext cx="4495800" cy="20313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dirty="0">
                <a:solidFill>
                  <a:srgbClr val="002060"/>
                </a:solidFill>
                <a:latin typeface="Proxima Nova Rg" panose="02000506030000020004" pitchFamily="2" charset="77"/>
                <a:cs typeface="Times New Roman" charset="0"/>
              </a:rPr>
              <a:t>Snow examined records of the households serviced by the two water companies. Those serviced by Lambeth Water Company saw 37 deaths every 10,000 households and those serviced by Southwark and Vauxhall Water Company saw 315 deaths every 10,000 households. </a:t>
            </a:r>
          </a:p>
        </p:txBody>
      </p:sp>
      <p:sp>
        <p:nvSpPr>
          <p:cNvPr id="9" name="Retângulo 8"/>
          <p:cNvSpPr/>
          <p:nvPr/>
        </p:nvSpPr>
        <p:spPr>
          <a:xfrm>
            <a:off x="1295400" y="6324600"/>
            <a:ext cx="184150" cy="400050"/>
          </a:xfrm>
          <a:prstGeom prst="rect">
            <a:avLst/>
          </a:prstGeom>
          <a:solidFill>
            <a:srgbClr val="D9D9D9"/>
          </a:solidFill>
        </p:spPr>
        <p:txBody>
          <a:bodyPr wrap="none">
            <a:spAutoFit/>
          </a:bodyPr>
          <a:lstStyle/>
          <a:p>
            <a:pPr>
              <a:defRPr/>
            </a:pPr>
            <a:endParaRPr lang="pt-BR" sz="2000" dirty="0">
              <a:latin typeface="Proxima Nova Rg" panose="02000506030000020004" pitchFamily="2" charset="77"/>
              <a:ea typeface="+mn-ea"/>
              <a:cs typeface="+mn-cs"/>
            </a:endParaRPr>
          </a:p>
        </p:txBody>
      </p:sp>
      <p:sp>
        <p:nvSpPr>
          <p:cNvPr id="74757" name="Retângulo 10"/>
          <p:cNvSpPr>
            <a:spLocks noChangeArrowheads="1"/>
          </p:cNvSpPr>
          <p:nvPr/>
        </p:nvSpPr>
        <p:spPr bwMode="auto">
          <a:xfrm>
            <a:off x="2243" y="4609155"/>
            <a:ext cx="4495800" cy="20313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dirty="0">
                <a:solidFill>
                  <a:srgbClr val="002060"/>
                </a:solidFill>
                <a:latin typeface="Proxima Nova Rg" panose="02000506030000020004" pitchFamily="2" charset="77"/>
                <a:cs typeface="Times New Roman" charset="0"/>
              </a:rPr>
              <a:t>Two water companies serviced the London area: the Lambeth Water Company and the </a:t>
            </a:r>
            <a:r>
              <a:rPr lang="en-US" sz="1800" dirty="0" err="1">
                <a:solidFill>
                  <a:srgbClr val="002060"/>
                </a:solidFill>
                <a:latin typeface="Proxima Nova Rg" panose="02000506030000020004" pitchFamily="2" charset="77"/>
                <a:cs typeface="Times New Roman" charset="0"/>
              </a:rPr>
              <a:t>Southwark</a:t>
            </a:r>
            <a:r>
              <a:rPr lang="en-US" sz="1800" dirty="0">
                <a:solidFill>
                  <a:srgbClr val="002060"/>
                </a:solidFill>
                <a:latin typeface="Proxima Nova Rg" panose="02000506030000020004" pitchFamily="2" charset="77"/>
                <a:cs typeface="Times New Roman" charset="0"/>
              </a:rPr>
              <a:t> and Vauxhall Water Company. While the former took its water from the Thames about 20 miles upstream from the London city sewers, the later took its water downstream.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685800" y="381000"/>
            <a:ext cx="8458200" cy="762000"/>
          </a:xfrm>
        </p:spPr>
        <p:txBody>
          <a:bodyPr/>
          <a:lstStyle/>
          <a:p>
            <a:pPr eaLnBrk="1" hangingPunct="1"/>
            <a:r>
              <a:rPr lang="en-GB" dirty="0" err="1"/>
              <a:t>Algumas</a:t>
            </a:r>
            <a:r>
              <a:rPr lang="en-GB" dirty="0"/>
              <a:t> </a:t>
            </a:r>
            <a:r>
              <a:rPr lang="en-GB" dirty="0" err="1"/>
              <a:t>teorias</a:t>
            </a:r>
            <a:r>
              <a:rPr lang="en-GB" dirty="0"/>
              <a:t> </a:t>
            </a:r>
            <a:r>
              <a:rPr lang="en-GB" dirty="0" err="1"/>
              <a:t>demoram</a:t>
            </a:r>
            <a:r>
              <a:rPr lang="en-GB" dirty="0"/>
              <a:t> para </a:t>
            </a:r>
            <a:r>
              <a:rPr lang="en-GB" dirty="0" err="1"/>
              <a:t>ser</a:t>
            </a:r>
            <a:r>
              <a:rPr lang="en-GB" dirty="0"/>
              <a:t> </a:t>
            </a:r>
            <a:r>
              <a:rPr lang="en-GB" dirty="0" err="1"/>
              <a:t>aceitas</a:t>
            </a:r>
            <a:endParaRPr lang="en-US" dirty="0"/>
          </a:p>
        </p:txBody>
      </p:sp>
      <p:sp>
        <p:nvSpPr>
          <p:cNvPr id="78850" name="Rectangle 3"/>
          <p:cNvSpPr>
            <a:spLocks noGrp="1" noChangeArrowheads="1"/>
          </p:cNvSpPr>
          <p:nvPr>
            <p:ph type="body" idx="4294967295"/>
          </p:nvPr>
        </p:nvSpPr>
        <p:spPr>
          <a:xfrm>
            <a:off x="690282" y="1210235"/>
            <a:ext cx="8148918" cy="609600"/>
          </a:xfrm>
          <a:noFill/>
        </p:spPr>
        <p:txBody>
          <a:bodyPr/>
          <a:lstStyle/>
          <a:p>
            <a:pPr algn="ctr" eaLnBrk="1" hangingPunct="1">
              <a:buFont typeface="Wingdings" charset="0"/>
              <a:buNone/>
            </a:pPr>
            <a:r>
              <a:rPr lang="de-DE" sz="2800" dirty="0" err="1">
                <a:solidFill>
                  <a:srgbClr val="CC0000"/>
                </a:solidFill>
              </a:rPr>
              <a:t>Descoberta</a:t>
            </a:r>
            <a:r>
              <a:rPr lang="de-DE" sz="2800" dirty="0">
                <a:solidFill>
                  <a:srgbClr val="CC0000"/>
                </a:solidFill>
              </a:rPr>
              <a:t> do </a:t>
            </a:r>
            <a:r>
              <a:rPr lang="de-DE" sz="2800" i="1" dirty="0" err="1">
                <a:solidFill>
                  <a:srgbClr val="CC0000"/>
                </a:solidFill>
              </a:rPr>
              <a:t>vibrio</a:t>
            </a:r>
            <a:r>
              <a:rPr lang="de-DE" sz="2800" i="1" dirty="0">
                <a:solidFill>
                  <a:srgbClr val="CC0000"/>
                </a:solidFill>
              </a:rPr>
              <a:t> </a:t>
            </a:r>
            <a:r>
              <a:rPr lang="de-DE" sz="2800" i="1" dirty="0" err="1">
                <a:solidFill>
                  <a:srgbClr val="CC0000"/>
                </a:solidFill>
              </a:rPr>
              <a:t>cholera</a:t>
            </a:r>
            <a:r>
              <a:rPr lang="de-DE" sz="2800" i="1" dirty="0">
                <a:solidFill>
                  <a:srgbClr val="CC0000"/>
                </a:solidFill>
              </a:rPr>
              <a:t> </a:t>
            </a:r>
            <a:r>
              <a:rPr lang="de-DE" sz="2800" dirty="0" err="1">
                <a:solidFill>
                  <a:srgbClr val="CC0000"/>
                </a:solidFill>
              </a:rPr>
              <a:t>em</a:t>
            </a:r>
            <a:r>
              <a:rPr lang="de-DE" sz="2800" dirty="0">
                <a:solidFill>
                  <a:srgbClr val="CC0000"/>
                </a:solidFill>
              </a:rPr>
              <a:t> 1883 (Koch)</a:t>
            </a:r>
          </a:p>
        </p:txBody>
      </p:sp>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48995"/>
            <a:ext cx="2209800" cy="280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2" name="Retângulo 8"/>
          <p:cNvSpPr>
            <a:spLocks noChangeArrowheads="1"/>
          </p:cNvSpPr>
          <p:nvPr/>
        </p:nvSpPr>
        <p:spPr bwMode="auto">
          <a:xfrm>
            <a:off x="685800" y="5056094"/>
            <a:ext cx="8089526" cy="1323439"/>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000" dirty="0">
                <a:solidFill>
                  <a:srgbClr val="002060"/>
                </a:solidFill>
                <a:latin typeface="Proxima Nova Rg" panose="02000506030000020004" pitchFamily="2" charset="77"/>
                <a:cs typeface="Times New Roman" charset="0"/>
              </a:rPr>
              <a:t>In the international sanitary conference of 1885 attended by Robert Koch along with representatives of 28 countries, the British delegation successfully blocked any "theoretical discussion on the etiology of cholera</a:t>
            </a:r>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a:t>
            </a:r>
            <a:endParaRPr lang="pt-BR" sz="2000" dirty="0">
              <a:solidFill>
                <a:srgbClr val="002060"/>
              </a:solidFill>
              <a:latin typeface="Proxima Nova Rg" panose="02000506030000020004" pitchFamily="2" charset="77"/>
              <a:cs typeface="Times New Roman" charset="0"/>
            </a:endParaRPr>
          </a:p>
        </p:txBody>
      </p:sp>
      <p:pic>
        <p:nvPicPr>
          <p:cNvPr id="7885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981200"/>
            <a:ext cx="3638550" cy="296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ítulo 1"/>
          <p:cNvSpPr>
            <a:spLocks noGrp="1"/>
          </p:cNvSpPr>
          <p:nvPr>
            <p:ph type="title"/>
          </p:nvPr>
        </p:nvSpPr>
        <p:spPr/>
        <p:txBody>
          <a:bodyPr/>
          <a:lstStyle/>
          <a:p>
            <a:r>
              <a:rPr lang="pt-BR" dirty="0"/>
              <a:t>Max Planck e as controvérsias científicas</a:t>
            </a: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2459038"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899" name="Retângulo 4"/>
          <p:cNvSpPr>
            <a:spLocks noChangeArrowheads="1"/>
          </p:cNvSpPr>
          <p:nvPr/>
        </p:nvSpPr>
        <p:spPr bwMode="auto">
          <a:xfrm>
            <a:off x="1447800" y="4919663"/>
            <a:ext cx="6705600" cy="1785104"/>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ja-JP" altLang="en-US" sz="2200">
                <a:solidFill>
                  <a:srgbClr val="002060"/>
                </a:solidFill>
                <a:latin typeface="Proxima Nova Rg" panose="02000506030000020004" pitchFamily="2" charset="77"/>
              </a:rPr>
              <a:t>“</a:t>
            </a:r>
            <a:r>
              <a:rPr lang="en-US" altLang="ja-JP" sz="2200" dirty="0">
                <a:solidFill>
                  <a:srgbClr val="002060"/>
                </a:solidFill>
                <a:latin typeface="Proxima Nova Rg" panose="02000506030000020004" pitchFamily="2" charset="77"/>
              </a:rPr>
              <a:t>A new scientific truth does not triumph by convincing its opponents and making them see the light, but rather because its opponents eventually die, and a new generation grows up that is familiar with it." </a:t>
            </a:r>
            <a:endParaRPr lang="pt-BR" sz="2200" dirty="0">
              <a:solidFill>
                <a:srgbClr val="002060"/>
              </a:solidFill>
              <a:latin typeface="Proxima Nova Rg" panose="02000506030000020004" pitchFamily="2" charset="77"/>
            </a:endParaRPr>
          </a:p>
        </p:txBody>
      </p:sp>
      <p:pic>
        <p:nvPicPr>
          <p:cNvPr id="809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43000"/>
            <a:ext cx="3467100" cy="346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tângulo 6"/>
          <p:cNvSpPr/>
          <p:nvPr/>
        </p:nvSpPr>
        <p:spPr>
          <a:xfrm>
            <a:off x="2971800" y="1219200"/>
            <a:ext cx="2438400" cy="923330"/>
          </a:xfrm>
          <a:prstGeom prst="rect">
            <a:avLst/>
          </a:prstGeom>
          <a:solidFill>
            <a:schemeClr val="accent2">
              <a:lumMod val="20000"/>
              <a:lumOff val="80000"/>
            </a:schemeClr>
          </a:solidFill>
        </p:spPr>
        <p:txBody>
          <a:bodyPr>
            <a:spAutoFit/>
          </a:bodyPr>
          <a:lstStyle/>
          <a:p>
            <a:pPr>
              <a:defRPr/>
            </a:pPr>
            <a:r>
              <a:rPr lang="en-US" sz="1800" dirty="0">
                <a:solidFill>
                  <a:srgbClr val="002060"/>
                </a:solidFill>
                <a:latin typeface="Proxima Nova Rg" panose="02000506030000020004" pitchFamily="2" charset="77"/>
                <a:ea typeface="+mn-ea"/>
                <a:cs typeface="+mn-cs"/>
              </a:rPr>
              <a:t>Max Planck (1858-1947) </a:t>
            </a:r>
            <a:r>
              <a:rPr lang="en-US" sz="1800" dirty="0" err="1">
                <a:solidFill>
                  <a:srgbClr val="002060"/>
                </a:solidFill>
                <a:latin typeface="Proxima Nova Rg" panose="02000506030000020004" pitchFamily="2" charset="77"/>
                <a:ea typeface="+mn-ea"/>
                <a:cs typeface="+mn-cs"/>
              </a:rPr>
              <a:t>propôs</a:t>
            </a:r>
            <a:r>
              <a:rPr lang="en-US" sz="1800" dirty="0">
                <a:solidFill>
                  <a:srgbClr val="002060"/>
                </a:solidFill>
                <a:latin typeface="Proxima Nova Rg" panose="02000506030000020004" pitchFamily="2" charset="77"/>
                <a:ea typeface="+mn-ea"/>
                <a:cs typeface="+mn-cs"/>
              </a:rPr>
              <a:t> a </a:t>
            </a:r>
            <a:r>
              <a:rPr lang="en-US" sz="1800" dirty="0" err="1">
                <a:solidFill>
                  <a:srgbClr val="002060"/>
                </a:solidFill>
                <a:latin typeface="Proxima Nova Rg" panose="02000506030000020004" pitchFamily="2" charset="77"/>
                <a:ea typeface="+mn-ea"/>
                <a:cs typeface="+mn-cs"/>
              </a:rPr>
              <a:t>teoria</a:t>
            </a:r>
            <a:r>
              <a:rPr lang="en-US" sz="1800" dirty="0">
                <a:solidFill>
                  <a:srgbClr val="002060"/>
                </a:solidFill>
                <a:latin typeface="Proxima Nova Rg" panose="02000506030000020004" pitchFamily="2" charset="77"/>
                <a:ea typeface="+mn-ea"/>
                <a:cs typeface="+mn-cs"/>
              </a:rPr>
              <a:t> </a:t>
            </a:r>
            <a:r>
              <a:rPr lang="en-US" sz="1800" dirty="0" err="1">
                <a:solidFill>
                  <a:srgbClr val="002060"/>
                </a:solidFill>
                <a:latin typeface="Proxima Nova Rg" panose="02000506030000020004" pitchFamily="2" charset="77"/>
                <a:ea typeface="+mn-ea"/>
                <a:cs typeface="+mn-cs"/>
              </a:rPr>
              <a:t>da</a:t>
            </a:r>
            <a:r>
              <a:rPr lang="en-US" sz="1800" dirty="0">
                <a:solidFill>
                  <a:srgbClr val="002060"/>
                </a:solidFill>
                <a:latin typeface="Proxima Nova Rg" panose="02000506030000020004" pitchFamily="2" charset="77"/>
                <a:ea typeface="+mn-ea"/>
                <a:cs typeface="+mn-cs"/>
              </a:rPr>
              <a:t> </a:t>
            </a:r>
            <a:r>
              <a:rPr lang="en-US" sz="1800" dirty="0" err="1">
                <a:solidFill>
                  <a:srgbClr val="002060"/>
                </a:solidFill>
                <a:latin typeface="Proxima Nova Rg" panose="02000506030000020004" pitchFamily="2" charset="77"/>
                <a:ea typeface="+mn-ea"/>
                <a:cs typeface="+mn-cs"/>
              </a:rPr>
              <a:t>mecânica</a:t>
            </a:r>
            <a:r>
              <a:rPr lang="en-US" sz="1800" dirty="0">
                <a:solidFill>
                  <a:srgbClr val="002060"/>
                </a:solidFill>
                <a:latin typeface="Proxima Nova Rg" panose="02000506030000020004" pitchFamily="2" charset="77"/>
                <a:ea typeface="+mn-ea"/>
                <a:cs typeface="+mn-cs"/>
              </a:rPr>
              <a:t> </a:t>
            </a:r>
            <a:r>
              <a:rPr lang="en-US" sz="1800" dirty="0" err="1">
                <a:solidFill>
                  <a:srgbClr val="002060"/>
                </a:solidFill>
                <a:latin typeface="Proxima Nova Rg" panose="02000506030000020004" pitchFamily="2" charset="77"/>
                <a:ea typeface="+mn-ea"/>
                <a:cs typeface="+mn-cs"/>
              </a:rPr>
              <a:t>quântica</a:t>
            </a:r>
            <a:endParaRPr lang="pt-BR" sz="1800" dirty="0">
              <a:solidFill>
                <a:srgbClr val="002060"/>
              </a:solidFill>
              <a:latin typeface="Proxima Nova Rg" panose="02000506030000020004" pitchFamily="2" charset="77"/>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5" name="Retângulo 16"/>
          <p:cNvSpPr>
            <a:spLocks noChangeArrowheads="1"/>
          </p:cNvSpPr>
          <p:nvPr/>
        </p:nvSpPr>
        <p:spPr bwMode="auto">
          <a:xfrm>
            <a:off x="5334000" y="5772943"/>
            <a:ext cx="3810000" cy="646113"/>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r"/>
            <a:r>
              <a:rPr lang="pt-BR" sz="1800" dirty="0">
                <a:solidFill>
                  <a:srgbClr val="002060"/>
                </a:solidFill>
                <a:latin typeface="Proxima Nova Rg" panose="02000506030000020004" pitchFamily="2" charset="77"/>
              </a:rPr>
              <a:t>"</a:t>
            </a:r>
            <a:r>
              <a:rPr lang="pt-BR" sz="1800" dirty="0" err="1">
                <a:solidFill>
                  <a:srgbClr val="002060"/>
                </a:solidFill>
                <a:latin typeface="Proxima Nova Rg" panose="02000506030000020004" pitchFamily="2" charset="77"/>
              </a:rPr>
              <a:t>Woodpeckers</a:t>
            </a:r>
            <a:r>
              <a:rPr lang="pt-BR" sz="1800" dirty="0">
                <a:solidFill>
                  <a:srgbClr val="002060"/>
                </a:solidFill>
                <a:latin typeface="Proxima Nova Rg" panose="02000506030000020004" pitchFamily="2" charset="77"/>
              </a:rPr>
              <a:t> </a:t>
            </a:r>
            <a:r>
              <a:rPr lang="pt-BR" sz="1800" dirty="0" err="1">
                <a:solidFill>
                  <a:srgbClr val="002060"/>
                </a:solidFill>
                <a:latin typeface="Proxima Nova Rg" panose="02000506030000020004" pitchFamily="2" charset="77"/>
              </a:rPr>
              <a:t>and</a:t>
            </a:r>
            <a:r>
              <a:rPr lang="pt-BR" sz="1800" dirty="0">
                <a:solidFill>
                  <a:srgbClr val="002060"/>
                </a:solidFill>
                <a:latin typeface="Proxima Nova Rg" panose="02000506030000020004" pitchFamily="2" charset="77"/>
              </a:rPr>
              <a:t> Head </a:t>
            </a:r>
            <a:r>
              <a:rPr lang="pt-BR" sz="1800" dirty="0" err="1">
                <a:solidFill>
                  <a:srgbClr val="002060"/>
                </a:solidFill>
                <a:latin typeface="Proxima Nova Rg" panose="02000506030000020004" pitchFamily="2" charset="77"/>
              </a:rPr>
              <a:t>Injury</a:t>
            </a:r>
            <a:r>
              <a:rPr lang="pt-BR" sz="1800" dirty="0">
                <a:solidFill>
                  <a:srgbClr val="002060"/>
                </a:solidFill>
                <a:latin typeface="Proxima Nova Rg" panose="02000506030000020004" pitchFamily="2" charset="77"/>
              </a:rPr>
              <a:t>“, </a:t>
            </a:r>
            <a:r>
              <a:rPr lang="pt-BR" sz="1800" dirty="0" err="1">
                <a:solidFill>
                  <a:srgbClr val="002060"/>
                </a:solidFill>
                <a:latin typeface="Proxima Nova Rg" panose="02000506030000020004" pitchFamily="2" charset="77"/>
              </a:rPr>
              <a:t>P.May</a:t>
            </a:r>
            <a:r>
              <a:rPr lang="pt-BR" sz="1800" dirty="0">
                <a:solidFill>
                  <a:srgbClr val="002060"/>
                </a:solidFill>
                <a:latin typeface="Proxima Nova Rg" panose="02000506030000020004" pitchFamily="2" charset="77"/>
              </a:rPr>
              <a:t> et al, Lancet, 307,1976.</a:t>
            </a:r>
            <a:endParaRPr lang="en-US" sz="1800" dirty="0">
              <a:solidFill>
                <a:srgbClr val="002060"/>
              </a:solidFill>
              <a:latin typeface="Proxima Nova Rg" panose="02000506030000020004" pitchFamily="2" charset="77"/>
            </a:endParaRPr>
          </a:p>
        </p:txBody>
      </p:sp>
      <p:sp>
        <p:nvSpPr>
          <p:cNvPr id="82946" name="Rectangle 2"/>
          <p:cNvSpPr>
            <a:spLocks noGrp="1" noChangeArrowheads="1"/>
          </p:cNvSpPr>
          <p:nvPr>
            <p:ph type="title"/>
          </p:nvPr>
        </p:nvSpPr>
        <p:spPr>
          <a:xfrm>
            <a:off x="381000" y="0"/>
            <a:ext cx="8610600" cy="762000"/>
          </a:xfrm>
          <a:noFill/>
        </p:spPr>
        <p:txBody>
          <a:bodyPr/>
          <a:lstStyle/>
          <a:p>
            <a:pPr eaLnBrk="1" hangingPunct="1"/>
            <a:r>
              <a:rPr lang="de-DE" sz="2800" dirty="0"/>
              <a:t>O </a:t>
            </a:r>
            <a:r>
              <a:rPr lang="de-DE" sz="2800" dirty="0" err="1"/>
              <a:t>método</a:t>
            </a:r>
            <a:r>
              <a:rPr lang="de-DE" sz="2800" dirty="0"/>
              <a:t> </a:t>
            </a:r>
            <a:r>
              <a:rPr lang="de-DE" sz="2800" dirty="0" err="1"/>
              <a:t>científico</a:t>
            </a:r>
            <a:r>
              <a:rPr lang="de-DE" sz="2800" dirty="0"/>
              <a:t> </a:t>
            </a:r>
            <a:r>
              <a:rPr lang="de-DE" sz="2800" dirty="0" err="1"/>
              <a:t>ao</a:t>
            </a:r>
            <a:r>
              <a:rPr lang="de-DE" sz="2800" dirty="0"/>
              <a:t> </a:t>
            </a:r>
            <a:r>
              <a:rPr lang="de-DE" sz="2800" dirty="0" err="1"/>
              <a:t>alcance</a:t>
            </a:r>
            <a:r>
              <a:rPr lang="de-DE" sz="2800" dirty="0"/>
              <a:t> de (quase) </a:t>
            </a:r>
            <a:r>
              <a:rPr lang="de-DE" sz="2800" dirty="0" err="1"/>
              <a:t>todos</a:t>
            </a:r>
            <a:r>
              <a:rPr lang="de-DE" sz="2800" dirty="0"/>
              <a:t> </a:t>
            </a:r>
            <a:endParaRPr lang="en-GB" sz="2800" dirty="0"/>
          </a:p>
        </p:txBody>
      </p:sp>
      <p:pic>
        <p:nvPicPr>
          <p:cNvPr id="8294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3001963"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8" name="Retângulo 12"/>
          <p:cNvSpPr>
            <a:spLocks noChangeArrowheads="1"/>
          </p:cNvSpPr>
          <p:nvPr/>
        </p:nvSpPr>
        <p:spPr bwMode="auto">
          <a:xfrm>
            <a:off x="0" y="762000"/>
            <a:ext cx="3048000" cy="646331"/>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dirty="0" err="1">
                <a:solidFill>
                  <a:srgbClr val="002060"/>
                </a:solidFill>
                <a:latin typeface="Proxima Nova Rg" panose="02000506030000020004" pitchFamily="2" charset="77"/>
              </a:rPr>
              <a:t>Porque</a:t>
            </a:r>
            <a:r>
              <a:rPr lang="en-US" sz="1800" dirty="0">
                <a:solidFill>
                  <a:srgbClr val="002060"/>
                </a:solidFill>
                <a:latin typeface="Proxima Nova Rg" panose="02000506030000020004" pitchFamily="2" charset="77"/>
              </a:rPr>
              <a:t> o </a:t>
            </a:r>
            <a:r>
              <a:rPr lang="en-US" sz="1800" dirty="0" err="1">
                <a:solidFill>
                  <a:srgbClr val="002060"/>
                </a:solidFill>
                <a:latin typeface="Proxima Nova Rg" panose="02000506030000020004" pitchFamily="2" charset="77"/>
              </a:rPr>
              <a:t>picapau</a:t>
            </a:r>
            <a:r>
              <a:rPr lang="en-US" sz="1800" dirty="0">
                <a:solidFill>
                  <a:srgbClr val="002060"/>
                </a:solidFill>
                <a:latin typeface="Proxima Nova Rg" panose="02000506030000020004" pitchFamily="2" charset="77"/>
              </a:rPr>
              <a:t> </a:t>
            </a:r>
            <a:r>
              <a:rPr lang="en-US" sz="1800" dirty="0" err="1">
                <a:solidFill>
                  <a:srgbClr val="002060"/>
                </a:solidFill>
                <a:latin typeface="Proxima Nova Rg" panose="02000506030000020004" pitchFamily="2" charset="77"/>
              </a:rPr>
              <a:t>não</a:t>
            </a:r>
            <a:r>
              <a:rPr lang="en-US" sz="1800" dirty="0">
                <a:solidFill>
                  <a:srgbClr val="002060"/>
                </a:solidFill>
                <a:latin typeface="Proxima Nova Rg" panose="02000506030000020004" pitchFamily="2" charset="77"/>
              </a:rPr>
              <a:t> </a:t>
            </a:r>
            <a:r>
              <a:rPr lang="en-US" sz="1800" dirty="0" err="1">
                <a:solidFill>
                  <a:srgbClr val="002060"/>
                </a:solidFill>
                <a:latin typeface="Proxima Nova Rg" panose="02000506030000020004" pitchFamily="2" charset="77"/>
              </a:rPr>
              <a:t>tem</a:t>
            </a:r>
            <a:r>
              <a:rPr lang="en-US" sz="1800" dirty="0">
                <a:solidFill>
                  <a:srgbClr val="002060"/>
                </a:solidFill>
                <a:latin typeface="Proxima Nova Rg" panose="02000506030000020004" pitchFamily="2" charset="77"/>
              </a:rPr>
              <a:t> </a:t>
            </a:r>
            <a:r>
              <a:rPr lang="en-US" sz="1800" dirty="0" err="1">
                <a:solidFill>
                  <a:srgbClr val="002060"/>
                </a:solidFill>
                <a:latin typeface="Proxima Nova Rg" panose="02000506030000020004" pitchFamily="2" charset="77"/>
              </a:rPr>
              <a:t>dor</a:t>
            </a:r>
            <a:r>
              <a:rPr lang="en-US" sz="1800" dirty="0">
                <a:solidFill>
                  <a:srgbClr val="002060"/>
                </a:solidFill>
                <a:latin typeface="Proxima Nova Rg" panose="02000506030000020004" pitchFamily="2" charset="77"/>
              </a:rPr>
              <a:t> de </a:t>
            </a:r>
            <a:r>
              <a:rPr lang="en-US" sz="1800" dirty="0" err="1">
                <a:solidFill>
                  <a:srgbClr val="002060"/>
                </a:solidFill>
                <a:latin typeface="Proxima Nova Rg" panose="02000506030000020004" pitchFamily="2" charset="77"/>
              </a:rPr>
              <a:t>cabeça</a:t>
            </a:r>
            <a:r>
              <a:rPr lang="en-US" sz="1800" dirty="0">
                <a:solidFill>
                  <a:srgbClr val="002060"/>
                </a:solidFill>
                <a:latin typeface="Proxima Nova Rg" panose="02000506030000020004" pitchFamily="2" charset="77"/>
              </a:rPr>
              <a:t>?</a:t>
            </a:r>
            <a:endParaRPr lang="pt-BR" sz="1800" dirty="0">
              <a:solidFill>
                <a:srgbClr val="002060"/>
              </a:solidFill>
              <a:latin typeface="Proxima Nova Rg" panose="02000506030000020004" pitchFamily="2" charset="77"/>
            </a:endParaRPr>
          </a:p>
        </p:txBody>
      </p:sp>
      <p:sp>
        <p:nvSpPr>
          <p:cNvPr id="82949" name="Retângulo 15"/>
          <p:cNvSpPr>
            <a:spLocks noChangeArrowheads="1"/>
          </p:cNvSpPr>
          <p:nvPr/>
        </p:nvSpPr>
        <p:spPr bwMode="auto">
          <a:xfrm>
            <a:off x="0" y="4419600"/>
            <a:ext cx="3505200" cy="7080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err="1">
                <a:solidFill>
                  <a:srgbClr val="002060"/>
                </a:solidFill>
                <a:latin typeface="Proxima Nova Rg" panose="02000506030000020004" pitchFamily="2" charset="77"/>
              </a:rPr>
              <a:t>Experimento</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descrever</a:t>
            </a:r>
            <a:r>
              <a:rPr lang="en-US" sz="2000" dirty="0">
                <a:solidFill>
                  <a:srgbClr val="002060"/>
                </a:solidFill>
                <a:latin typeface="Proxima Nova Rg" panose="02000506030000020004" pitchFamily="2" charset="77"/>
              </a:rPr>
              <a:t> as </a:t>
            </a:r>
            <a:r>
              <a:rPr lang="en-US" sz="2000" dirty="0" err="1">
                <a:solidFill>
                  <a:srgbClr val="002060"/>
                </a:solidFill>
                <a:latin typeface="Proxima Nova Rg" panose="02000506030000020004" pitchFamily="2" charset="77"/>
              </a:rPr>
              <a:t>adaptações</a:t>
            </a:r>
            <a:r>
              <a:rPr lang="en-US" sz="2000" dirty="0">
                <a:solidFill>
                  <a:srgbClr val="002060"/>
                </a:solidFill>
                <a:latin typeface="Proxima Nova Rg" panose="02000506030000020004" pitchFamily="2" charset="77"/>
              </a:rPr>
              <a:t> dos </a:t>
            </a:r>
            <a:r>
              <a:rPr lang="en-US" sz="2000" dirty="0" err="1">
                <a:solidFill>
                  <a:srgbClr val="002060"/>
                </a:solidFill>
                <a:latin typeface="Proxima Nova Rg" panose="02000506030000020004" pitchFamily="2" charset="77"/>
              </a:rPr>
              <a:t>picapaus</a:t>
            </a:r>
            <a:endParaRPr lang="en-US" sz="2000" dirty="0">
              <a:solidFill>
                <a:srgbClr val="002060"/>
              </a:solidFill>
              <a:latin typeface="Proxima Nova Rg" panose="02000506030000020004" pitchFamily="2" charset="77"/>
            </a:endParaRPr>
          </a:p>
        </p:txBody>
      </p:sp>
      <p:sp>
        <p:nvSpPr>
          <p:cNvPr id="82950" name="Seta para a direita 17"/>
          <p:cNvSpPr>
            <a:spLocks noChangeArrowheads="1"/>
          </p:cNvSpPr>
          <p:nvPr/>
        </p:nvSpPr>
        <p:spPr bwMode="auto">
          <a:xfrm>
            <a:off x="4053681" y="5334000"/>
            <a:ext cx="914400" cy="381000"/>
          </a:xfrm>
          <a:prstGeom prst="rightArrow">
            <a:avLst>
              <a:gd name="adj1" fmla="val 50000"/>
              <a:gd name="adj2" fmla="val 50000"/>
            </a:avLst>
          </a:prstGeom>
          <a:solidFill>
            <a:schemeClr val="accent2">
              <a:lumMod val="20000"/>
              <a:lumOff val="80000"/>
            </a:schemeClr>
          </a:solidFill>
          <a:ln w="9525">
            <a:solidFill>
              <a:schemeClr val="tx1"/>
            </a:solidFill>
            <a:miter lim="800000"/>
            <a:headEnd/>
            <a:tailEnd/>
          </a:ln>
        </p:spPr>
        <p:txBody>
          <a:bodyPr wrap="none"/>
          <a:lstStyle/>
          <a:p>
            <a:endParaRPr lang="pt-BR" dirty="0">
              <a:latin typeface="Proxima Nova Rg" panose="02000506030000020004" pitchFamily="2" charset="77"/>
            </a:endParaRPr>
          </a:p>
        </p:txBody>
      </p:sp>
      <p:sp>
        <p:nvSpPr>
          <p:cNvPr id="82951" name="Seta para baixo 19"/>
          <p:cNvSpPr>
            <a:spLocks noChangeArrowheads="1"/>
          </p:cNvSpPr>
          <p:nvPr/>
        </p:nvSpPr>
        <p:spPr bwMode="auto">
          <a:xfrm>
            <a:off x="6553200" y="3581400"/>
            <a:ext cx="457200" cy="609600"/>
          </a:xfrm>
          <a:prstGeom prst="downArrow">
            <a:avLst>
              <a:gd name="adj1" fmla="val 50000"/>
              <a:gd name="adj2" fmla="val 50000"/>
            </a:avLst>
          </a:prstGeom>
          <a:solidFill>
            <a:srgbClr val="D9D9D9"/>
          </a:solidFill>
          <a:ln w="9525">
            <a:solidFill>
              <a:schemeClr val="tx1"/>
            </a:solidFill>
            <a:miter lim="800000"/>
            <a:headEnd/>
            <a:tailEnd/>
          </a:ln>
        </p:spPr>
        <p:txBody>
          <a:bodyPr wrap="none"/>
          <a:lstStyle/>
          <a:p>
            <a:endParaRPr lang="pt-BR" dirty="0">
              <a:latin typeface="Proxima Nova Rg" panose="02000506030000020004" pitchFamily="2" charset="77"/>
            </a:endParaRPr>
          </a:p>
        </p:txBody>
      </p:sp>
      <p:sp>
        <p:nvSpPr>
          <p:cNvPr id="82953" name="Retângulo 13"/>
          <p:cNvSpPr>
            <a:spLocks noChangeArrowheads="1"/>
          </p:cNvSpPr>
          <p:nvPr/>
        </p:nvSpPr>
        <p:spPr bwMode="auto">
          <a:xfrm>
            <a:off x="5143500" y="788987"/>
            <a:ext cx="3962400" cy="7080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err="1">
                <a:solidFill>
                  <a:srgbClr val="002060"/>
                </a:solidFill>
                <a:latin typeface="Proxima Nova Rg" panose="02000506030000020004" pitchFamily="2" charset="77"/>
              </a:rPr>
              <a:t>Hipótese</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Deve</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ser</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por</a:t>
            </a:r>
            <a:r>
              <a:rPr lang="en-US" sz="2000" dirty="0">
                <a:solidFill>
                  <a:srgbClr val="002060"/>
                </a:solidFill>
                <a:latin typeface="Proxima Nova Rg" panose="02000506030000020004" pitchFamily="2" charset="77"/>
              </a:rPr>
              <a:t> causa dos </a:t>
            </a:r>
            <a:r>
              <a:rPr lang="en-US" sz="2000" dirty="0" err="1">
                <a:solidFill>
                  <a:srgbClr val="002060"/>
                </a:solidFill>
                <a:latin typeface="Proxima Nova Rg" panose="02000506030000020004" pitchFamily="2" charset="77"/>
              </a:rPr>
              <a:t>mecanismos</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evolutivos</a:t>
            </a:r>
            <a:r>
              <a:rPr lang="en-US" sz="2000" dirty="0">
                <a:solidFill>
                  <a:srgbClr val="002060"/>
                </a:solidFill>
                <a:latin typeface="Proxima Nova Rg" panose="02000506030000020004" pitchFamily="2" charset="77"/>
              </a:rPr>
              <a:t>…</a:t>
            </a:r>
          </a:p>
        </p:txBody>
      </p:sp>
      <p:sp>
        <p:nvSpPr>
          <p:cNvPr id="19" name="Seta dobrada para cima 18"/>
          <p:cNvSpPr/>
          <p:nvPr/>
        </p:nvSpPr>
        <p:spPr bwMode="auto">
          <a:xfrm rot="5400000">
            <a:off x="2628900" y="5981700"/>
            <a:ext cx="685800" cy="457200"/>
          </a:xfrm>
          <a:prstGeom prst="bentUpArrow">
            <a:avLst/>
          </a:prstGeom>
          <a:solidFill>
            <a:srgbClr val="D9D9D9"/>
          </a:solidFill>
          <a:ln w="9525" cap="flat" cmpd="sng" algn="ctr">
            <a:solidFill>
              <a:schemeClr val="tx1"/>
            </a:solidFill>
            <a:prstDash val="solid"/>
            <a:miter lim="800000"/>
            <a:headEnd type="none" w="med" len="med"/>
            <a:tailEnd type="none" w="med" len="med"/>
          </a:ln>
          <a:effectLst/>
        </p:spPr>
        <p:txBody>
          <a:bodyPr wrap="none"/>
          <a:lstStyle/>
          <a:p>
            <a:pPr>
              <a:defRPr/>
            </a:pPr>
            <a:endParaRPr lang="pt-BR" dirty="0">
              <a:latin typeface="Proxima Nova Rg" panose="02000506030000020004" pitchFamily="2" charset="77"/>
              <a:ea typeface="+mn-ea"/>
              <a:cs typeface="+mn-cs"/>
            </a:endParaRPr>
          </a:p>
        </p:txBody>
      </p:sp>
      <p:pic>
        <p:nvPicPr>
          <p:cNvPr id="82955"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676400"/>
            <a:ext cx="4038600" cy="270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5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81600"/>
            <a:ext cx="4022725"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57" name="Seta para a direita 17"/>
          <p:cNvSpPr>
            <a:spLocks noChangeArrowheads="1"/>
          </p:cNvSpPr>
          <p:nvPr/>
        </p:nvSpPr>
        <p:spPr bwMode="auto">
          <a:xfrm>
            <a:off x="3977481" y="2324100"/>
            <a:ext cx="990600" cy="381000"/>
          </a:xfrm>
          <a:prstGeom prst="rightArrow">
            <a:avLst>
              <a:gd name="adj1" fmla="val 50000"/>
              <a:gd name="adj2" fmla="val 50002"/>
            </a:avLst>
          </a:prstGeom>
          <a:solidFill>
            <a:schemeClr val="accent2">
              <a:lumMod val="20000"/>
              <a:lumOff val="80000"/>
            </a:schemeClr>
          </a:solidFill>
          <a:ln w="9525">
            <a:solidFill>
              <a:schemeClr val="tx1"/>
            </a:solidFill>
            <a:miter lim="800000"/>
            <a:headEnd/>
            <a:tailEnd/>
          </a:ln>
        </p:spPr>
        <p:txBody>
          <a:bodyPr wrap="none"/>
          <a:lstStyle/>
          <a:p>
            <a:endParaRPr lang="pt-BR" dirty="0">
              <a:latin typeface="Proxima Nova Rg" panose="02000506030000020004" pitchFamily="2" charset="77"/>
            </a:endParaRPr>
          </a:p>
        </p:txBody>
      </p:sp>
      <p:pic>
        <p:nvPicPr>
          <p:cNvPr id="82958"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159" y="5024437"/>
            <a:ext cx="2857500" cy="61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a:xfrm>
            <a:off x="0" y="0"/>
            <a:ext cx="9144000" cy="1066800"/>
          </a:xfrm>
          <a:noFill/>
        </p:spPr>
        <p:txBody>
          <a:bodyPr/>
          <a:lstStyle/>
          <a:p>
            <a:pPr eaLnBrk="1" hangingPunct="1"/>
            <a:r>
              <a:rPr lang="de-DE" sz="3000" dirty="0"/>
              <a:t>O </a:t>
            </a:r>
            <a:r>
              <a:rPr lang="de-DE" sz="3000" dirty="0" err="1"/>
              <a:t>método</a:t>
            </a:r>
            <a:r>
              <a:rPr lang="de-DE" sz="3000" dirty="0"/>
              <a:t> </a:t>
            </a:r>
            <a:r>
              <a:rPr lang="de-DE" sz="3000" dirty="0" err="1"/>
              <a:t>científico</a:t>
            </a:r>
            <a:r>
              <a:rPr lang="de-DE" sz="3000" dirty="0"/>
              <a:t> </a:t>
            </a:r>
            <a:r>
              <a:rPr lang="de-DE" sz="3000" dirty="0" err="1"/>
              <a:t>ao</a:t>
            </a:r>
            <a:r>
              <a:rPr lang="de-DE" sz="3000" dirty="0"/>
              <a:t> </a:t>
            </a:r>
            <a:r>
              <a:rPr lang="de-DE" sz="3000" dirty="0" err="1"/>
              <a:t>alcance</a:t>
            </a:r>
            <a:r>
              <a:rPr lang="de-DE" sz="3000" dirty="0"/>
              <a:t> de (quase) </a:t>
            </a:r>
            <a:r>
              <a:rPr lang="de-DE" sz="3000" dirty="0" err="1"/>
              <a:t>todos</a:t>
            </a:r>
            <a:r>
              <a:rPr lang="de-DE" sz="3000" dirty="0"/>
              <a:t> </a:t>
            </a:r>
            <a:endParaRPr lang="en-GB" sz="3000" dirty="0"/>
          </a:p>
        </p:txBody>
      </p:sp>
      <p:sp>
        <p:nvSpPr>
          <p:cNvPr id="13" name="Retângulo 12"/>
          <p:cNvSpPr/>
          <p:nvPr/>
        </p:nvSpPr>
        <p:spPr>
          <a:xfrm>
            <a:off x="0" y="1295400"/>
            <a:ext cx="2590800" cy="707886"/>
          </a:xfrm>
          <a:prstGeom prst="rect">
            <a:avLst/>
          </a:prstGeom>
          <a:solidFill>
            <a:srgbClr val="D9D9D9"/>
          </a:solidFill>
        </p:spPr>
        <p:txBody>
          <a:bodyPr>
            <a:spAutoFit/>
          </a:bodyPr>
          <a:lstStyle/>
          <a:p>
            <a:pPr>
              <a:defRPr/>
            </a:pPr>
            <a:r>
              <a:rPr lang="en-US" sz="2000" dirty="0">
                <a:solidFill>
                  <a:srgbClr val="002060"/>
                </a:solidFill>
                <a:latin typeface="Proxima Nova Rg" panose="02000506030000020004" pitchFamily="2" charset="77"/>
                <a:ea typeface="+mn-ea"/>
                <a:cs typeface="+mn-cs"/>
              </a:rPr>
              <a:t>Como </a:t>
            </a:r>
            <a:r>
              <a:rPr lang="en-US" sz="2000" dirty="0" err="1">
                <a:solidFill>
                  <a:srgbClr val="002060"/>
                </a:solidFill>
                <a:latin typeface="Proxima Nova Rg" panose="02000506030000020004" pitchFamily="2" charset="77"/>
                <a:ea typeface="+mn-ea"/>
                <a:cs typeface="+mn-cs"/>
              </a:rPr>
              <a:t>curar</a:t>
            </a:r>
            <a:r>
              <a:rPr lang="en-US" sz="2000" dirty="0">
                <a:solidFill>
                  <a:srgbClr val="002060"/>
                </a:solidFill>
                <a:latin typeface="Proxima Nova Rg" panose="02000506030000020004" pitchFamily="2" charset="77"/>
                <a:ea typeface="+mn-ea"/>
                <a:cs typeface="+mn-cs"/>
              </a:rPr>
              <a:t> o jet lag de hamsters?</a:t>
            </a:r>
            <a:endParaRPr lang="pt-BR" sz="2000" dirty="0">
              <a:solidFill>
                <a:srgbClr val="002060"/>
              </a:solidFill>
              <a:latin typeface="Proxima Nova Rg" panose="02000506030000020004" pitchFamily="2" charset="77"/>
              <a:ea typeface="+mn-ea"/>
              <a:cs typeface="+mn-cs"/>
            </a:endParaRPr>
          </a:p>
        </p:txBody>
      </p:sp>
      <p:sp>
        <p:nvSpPr>
          <p:cNvPr id="84995" name="Retângulo 13"/>
          <p:cNvSpPr>
            <a:spLocks noChangeArrowheads="1"/>
          </p:cNvSpPr>
          <p:nvPr/>
        </p:nvSpPr>
        <p:spPr bwMode="auto">
          <a:xfrm>
            <a:off x="6248400" y="1295400"/>
            <a:ext cx="2895600" cy="1015663"/>
          </a:xfrm>
          <a:prstGeom prst="rect">
            <a:avLst/>
          </a:prstGeom>
          <a:solidFill>
            <a:srgbClr val="D9D9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err="1">
                <a:solidFill>
                  <a:srgbClr val="002060"/>
                </a:solidFill>
                <a:latin typeface="Proxima Nova Rg" panose="02000506030000020004" pitchFamily="2" charset="77"/>
              </a:rPr>
              <a:t>Porque</a:t>
            </a:r>
            <a:r>
              <a:rPr lang="en-US" sz="2000" dirty="0">
                <a:solidFill>
                  <a:srgbClr val="002060"/>
                </a:solidFill>
                <a:latin typeface="Proxima Nova Rg" panose="02000506030000020004" pitchFamily="2" charset="77"/>
              </a:rPr>
              <a:t> o </a:t>
            </a:r>
            <a:r>
              <a:rPr lang="en-US" sz="2000" dirty="0" err="1">
                <a:solidFill>
                  <a:srgbClr val="002060"/>
                </a:solidFill>
                <a:latin typeface="Proxima Nova Rg" panose="02000506030000020004" pitchFamily="2" charset="77"/>
              </a:rPr>
              <a:t>queijo</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malcheiroso</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atrai</a:t>
            </a:r>
            <a:r>
              <a:rPr lang="en-US" sz="2000" dirty="0">
                <a:solidFill>
                  <a:srgbClr val="002060"/>
                </a:solidFill>
                <a:latin typeface="Proxima Nova Rg" panose="02000506030000020004" pitchFamily="2" charset="77"/>
              </a:rPr>
              <a:t> o mosquito da </a:t>
            </a:r>
            <a:r>
              <a:rPr lang="en-US" sz="2000" dirty="0" err="1">
                <a:solidFill>
                  <a:srgbClr val="002060"/>
                </a:solidFill>
                <a:latin typeface="Proxima Nova Rg" panose="02000506030000020004" pitchFamily="2" charset="77"/>
              </a:rPr>
              <a:t>malária</a:t>
            </a:r>
            <a:r>
              <a:rPr lang="en-US" sz="2000" dirty="0">
                <a:solidFill>
                  <a:srgbClr val="002060"/>
                </a:solidFill>
                <a:latin typeface="Proxima Nova Rg" panose="02000506030000020004" pitchFamily="2" charset="77"/>
              </a:rPr>
              <a:t>?</a:t>
            </a:r>
          </a:p>
        </p:txBody>
      </p:sp>
      <p:sp>
        <p:nvSpPr>
          <p:cNvPr id="21" name="Retângulo 20"/>
          <p:cNvSpPr/>
          <p:nvPr/>
        </p:nvSpPr>
        <p:spPr>
          <a:xfrm>
            <a:off x="2895600" y="1295400"/>
            <a:ext cx="2819400" cy="1015663"/>
          </a:xfrm>
          <a:prstGeom prst="rect">
            <a:avLst/>
          </a:prstGeom>
          <a:solidFill>
            <a:srgbClr val="D9D9D9"/>
          </a:solidFill>
        </p:spPr>
        <p:txBody>
          <a:bodyPr>
            <a:spAutoFit/>
          </a:bodyPr>
          <a:lstStyle/>
          <a:p>
            <a:pPr>
              <a:defRPr/>
            </a:pPr>
            <a:r>
              <a:rPr lang="en-US" sz="2000" dirty="0" err="1">
                <a:solidFill>
                  <a:srgbClr val="002060"/>
                </a:solidFill>
                <a:latin typeface="Proxima Nova Rg" panose="02000506030000020004" pitchFamily="2" charset="77"/>
                <a:ea typeface="+mn-ea"/>
                <a:cs typeface="+mn-cs"/>
              </a:rPr>
              <a:t>Porque</a:t>
            </a:r>
            <a:r>
              <a:rPr lang="en-US" sz="2000" dirty="0">
                <a:solidFill>
                  <a:srgbClr val="002060"/>
                </a:solidFill>
                <a:latin typeface="Proxima Nova Rg" panose="02000506030000020004" pitchFamily="2" charset="77"/>
                <a:ea typeface="+mn-ea"/>
                <a:cs typeface="+mn-cs"/>
              </a:rPr>
              <a:t> o </a:t>
            </a:r>
            <a:r>
              <a:rPr lang="en-US" sz="2000" dirty="0" err="1">
                <a:solidFill>
                  <a:srgbClr val="002060"/>
                </a:solidFill>
                <a:latin typeface="Proxima Nova Rg" panose="02000506030000020004" pitchFamily="2" charset="77"/>
                <a:ea typeface="+mn-ea"/>
                <a:cs typeface="+mn-cs"/>
              </a:rPr>
              <a:t>espaguete</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nunca</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quebra</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na</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metade</a:t>
            </a:r>
            <a:r>
              <a:rPr lang="en-US" sz="2000" dirty="0">
                <a:solidFill>
                  <a:srgbClr val="002060"/>
                </a:solidFill>
                <a:latin typeface="Proxima Nova Rg" panose="02000506030000020004" pitchFamily="2" charset="77"/>
                <a:ea typeface="+mn-ea"/>
                <a:cs typeface="+mn-cs"/>
              </a:rPr>
              <a:t>?</a:t>
            </a:r>
          </a:p>
        </p:txBody>
      </p:sp>
      <p:pic>
        <p:nvPicPr>
          <p:cNvPr id="849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438400"/>
            <a:ext cx="28194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99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2590800"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500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188" y="2438400"/>
            <a:ext cx="3071812"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500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4343400"/>
            <a:ext cx="2438400" cy="199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Retângulo 28"/>
          <p:cNvSpPr/>
          <p:nvPr/>
        </p:nvSpPr>
        <p:spPr>
          <a:xfrm>
            <a:off x="0" y="5486400"/>
            <a:ext cx="2590800" cy="707886"/>
          </a:xfrm>
          <a:prstGeom prst="rect">
            <a:avLst/>
          </a:prstGeom>
          <a:solidFill>
            <a:schemeClr val="accent2">
              <a:lumMod val="20000"/>
              <a:lumOff val="80000"/>
            </a:schemeClr>
          </a:solidFill>
        </p:spPr>
        <p:txBody>
          <a:bodyPr>
            <a:spAutoFit/>
          </a:bodyPr>
          <a:lstStyle/>
          <a:p>
            <a:pPr>
              <a:defRPr/>
            </a:pPr>
            <a:r>
              <a:rPr lang="en-US" sz="2000" dirty="0">
                <a:solidFill>
                  <a:srgbClr val="002060"/>
                </a:solidFill>
                <a:latin typeface="Proxima Nova Rg" panose="02000506030000020004" pitchFamily="2" charset="77"/>
                <a:ea typeface="+mn-ea"/>
                <a:cs typeface="+mn-cs"/>
              </a:rPr>
              <a:t>Proc Nat Academy of Sciences</a:t>
            </a:r>
            <a:endParaRPr lang="pt-BR" sz="2000" dirty="0">
              <a:solidFill>
                <a:srgbClr val="002060"/>
              </a:solidFill>
              <a:latin typeface="Proxima Nova Rg" panose="02000506030000020004" pitchFamily="2" charset="77"/>
              <a:ea typeface="+mn-ea"/>
              <a:cs typeface="+mn-cs"/>
            </a:endParaRPr>
          </a:p>
        </p:txBody>
      </p:sp>
      <p:sp>
        <p:nvSpPr>
          <p:cNvPr id="30" name="Retângulo 29"/>
          <p:cNvSpPr/>
          <p:nvPr/>
        </p:nvSpPr>
        <p:spPr>
          <a:xfrm>
            <a:off x="2895600" y="5475194"/>
            <a:ext cx="2819400" cy="400110"/>
          </a:xfrm>
          <a:prstGeom prst="rect">
            <a:avLst/>
          </a:prstGeom>
          <a:solidFill>
            <a:schemeClr val="accent2">
              <a:lumMod val="20000"/>
              <a:lumOff val="80000"/>
            </a:schemeClr>
          </a:solidFill>
        </p:spPr>
        <p:txBody>
          <a:bodyPr>
            <a:spAutoFit/>
          </a:bodyPr>
          <a:lstStyle/>
          <a:p>
            <a:pPr algn="ctr">
              <a:defRPr/>
            </a:pPr>
            <a:r>
              <a:rPr lang="en-US" sz="2000" dirty="0">
                <a:solidFill>
                  <a:srgbClr val="002060"/>
                </a:solidFill>
                <a:latin typeface="Proxima Nova Rg" panose="02000506030000020004" pitchFamily="2" charset="77"/>
                <a:ea typeface="+mn-ea"/>
                <a:cs typeface="+mn-cs"/>
              </a:rPr>
              <a:t>Physical Review Letters</a:t>
            </a:r>
            <a:endParaRPr lang="pt-BR" sz="2000" dirty="0">
              <a:solidFill>
                <a:srgbClr val="002060"/>
              </a:solidFill>
              <a:latin typeface="Proxima Nova Rg" panose="02000506030000020004" pitchFamily="2" charset="77"/>
              <a:ea typeface="+mn-ea"/>
              <a:cs typeface="+mn-cs"/>
            </a:endParaRPr>
          </a:p>
        </p:txBody>
      </p:sp>
      <p:sp>
        <p:nvSpPr>
          <p:cNvPr id="31" name="Retângulo 30"/>
          <p:cNvSpPr/>
          <p:nvPr/>
        </p:nvSpPr>
        <p:spPr>
          <a:xfrm>
            <a:off x="6172200" y="6324600"/>
            <a:ext cx="2819400" cy="400050"/>
          </a:xfrm>
          <a:prstGeom prst="rect">
            <a:avLst/>
          </a:prstGeom>
          <a:solidFill>
            <a:schemeClr val="accent2">
              <a:lumMod val="20000"/>
              <a:lumOff val="80000"/>
            </a:schemeClr>
          </a:solidFill>
        </p:spPr>
        <p:txBody>
          <a:bodyPr>
            <a:spAutoFit/>
          </a:bodyPr>
          <a:lstStyle/>
          <a:p>
            <a:pPr algn="ctr">
              <a:defRPr/>
            </a:pPr>
            <a:r>
              <a:rPr lang="en-US" sz="2000" dirty="0">
                <a:solidFill>
                  <a:srgbClr val="002060"/>
                </a:solidFill>
                <a:latin typeface="Proxima Nova Rg" panose="02000506030000020004" pitchFamily="2" charset="77"/>
                <a:ea typeface="+mn-ea"/>
                <a:cs typeface="+mn-cs"/>
              </a:rPr>
              <a:t>The Lancet</a:t>
            </a:r>
            <a:endParaRPr lang="pt-BR" sz="2000" dirty="0">
              <a:solidFill>
                <a:srgbClr val="002060"/>
              </a:solidFill>
              <a:latin typeface="Proxima Nova Rg" panose="02000506030000020004" pitchFamily="2" charset="77"/>
              <a:ea typeface="+mn-ea"/>
              <a:cs typeface="+mn-cs"/>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pic>
        <p:nvPicPr>
          <p:cNvPr id="6" name="Picture 5"/>
          <p:cNvPicPr>
            <a:picLocks noChangeAspect="1"/>
          </p:cNvPicPr>
          <p:nvPr/>
        </p:nvPicPr>
        <p:blipFill>
          <a:blip r:embed="rId4"/>
          <a:stretch>
            <a:fillRect/>
          </a:stretch>
        </p:blipFill>
        <p:spPr>
          <a:xfrm>
            <a:off x="0" y="0"/>
            <a:ext cx="3203222" cy="5061091"/>
          </a:xfrm>
          <a:prstGeom prst="rect">
            <a:avLst/>
          </a:prstGeom>
        </p:spPr>
      </p:pic>
      <p:pic>
        <p:nvPicPr>
          <p:cNvPr id="7" name="Picture 6"/>
          <p:cNvPicPr>
            <a:picLocks noChangeAspect="1"/>
          </p:cNvPicPr>
          <p:nvPr/>
        </p:nvPicPr>
        <p:blipFill>
          <a:blip r:embed="rId5"/>
          <a:stretch>
            <a:fillRect/>
          </a:stretch>
        </p:blipFill>
        <p:spPr>
          <a:xfrm>
            <a:off x="4419600" y="-33867"/>
            <a:ext cx="4724400" cy="3546216"/>
          </a:xfrm>
          <a:prstGeom prst="rect">
            <a:avLst/>
          </a:prstGeom>
        </p:spPr>
      </p:pic>
      <p:sp>
        <p:nvSpPr>
          <p:cNvPr id="8" name="Rectangle 2"/>
          <p:cNvSpPr>
            <a:spLocks noGrp="1" noChangeArrowheads="1"/>
          </p:cNvSpPr>
          <p:nvPr>
            <p:ph type="title"/>
          </p:nvPr>
        </p:nvSpPr>
        <p:spPr>
          <a:xfrm>
            <a:off x="3824111" y="3886200"/>
            <a:ext cx="5319889" cy="914400"/>
          </a:xfrm>
          <a:solidFill>
            <a:schemeClr val="accent2">
              <a:lumMod val="20000"/>
              <a:lumOff val="80000"/>
            </a:schemeClr>
          </a:solidFill>
        </p:spPr>
        <p:txBody>
          <a:bodyPr/>
          <a:lstStyle/>
          <a:p>
            <a:pPr eaLnBrk="1" hangingPunct="1"/>
            <a:r>
              <a:rPr lang="de-DE" sz="2400" dirty="0" err="1"/>
              <a:t>Vontade</a:t>
            </a:r>
            <a:r>
              <a:rPr lang="de-DE" sz="2400" dirty="0"/>
              <a:t> de </a:t>
            </a:r>
            <a:r>
              <a:rPr lang="de-DE" sz="2400" dirty="0" err="1"/>
              <a:t>urinar</a:t>
            </a:r>
            <a:r>
              <a:rPr lang="de-DE" sz="2400" dirty="0"/>
              <a:t> x </a:t>
            </a:r>
            <a:r>
              <a:rPr lang="de-DE" sz="2400" dirty="0" err="1"/>
              <a:t>dinheiro</a:t>
            </a:r>
            <a:r>
              <a:rPr lang="de-DE" sz="2400" dirty="0"/>
              <a:t> </a:t>
            </a:r>
            <a:br>
              <a:rPr lang="de-DE" sz="2400" dirty="0"/>
            </a:br>
            <a:r>
              <a:rPr lang="de-DE" sz="2400" dirty="0"/>
              <a:t>($ 16 </a:t>
            </a:r>
            <a:r>
              <a:rPr lang="de-DE" sz="2400" dirty="0" err="1"/>
              <a:t>hoje</a:t>
            </a:r>
            <a:r>
              <a:rPr lang="de-DE" sz="2400" dirty="0"/>
              <a:t> </a:t>
            </a:r>
            <a:r>
              <a:rPr lang="de-DE" sz="2400" dirty="0" err="1"/>
              <a:t>ou</a:t>
            </a:r>
            <a:r>
              <a:rPr lang="de-DE" sz="2400" dirty="0"/>
              <a:t> $35 </a:t>
            </a:r>
            <a:r>
              <a:rPr lang="de-DE" sz="2400" dirty="0" err="1"/>
              <a:t>em</a:t>
            </a:r>
            <a:r>
              <a:rPr lang="de-DE" sz="2400" dirty="0"/>
              <a:t> </a:t>
            </a:r>
            <a:r>
              <a:rPr lang="de-DE" sz="2400" dirty="0" err="1"/>
              <a:t>dois</a:t>
            </a:r>
            <a:r>
              <a:rPr lang="de-DE" sz="2400" dirty="0"/>
              <a:t> </a:t>
            </a:r>
            <a:r>
              <a:rPr lang="de-DE" sz="2400" dirty="0" err="1"/>
              <a:t>meses</a:t>
            </a:r>
            <a:r>
              <a:rPr lang="de-DE" sz="2400" dirty="0"/>
              <a:t>?)</a:t>
            </a:r>
            <a:endParaRPr lang="en-GB" sz="2400" dirty="0"/>
          </a:p>
        </p:txBody>
      </p:sp>
    </p:spTree>
    <p:extLst>
      <p:ext uri="{BB962C8B-B14F-4D97-AF65-F5344CB8AC3E}">
        <p14:creationId xmlns:p14="http://schemas.microsoft.com/office/powerpoint/2010/main" val="154768525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Proxima Nova Lt" panose="02000506030000020004" pitchFamily="2" charset="77"/>
              </a:rPr>
              <a:t>Sword swallowing and its side effects</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52374"/>
            <a:ext cx="2554270" cy="580562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3"/>
          <a:stretch>
            <a:fillRect/>
          </a:stretch>
        </p:blipFill>
        <p:spPr>
          <a:xfrm>
            <a:off x="4953000" y="1066800"/>
            <a:ext cx="3412269" cy="4729701"/>
          </a:xfrm>
          <a:prstGeom prst="rect">
            <a:avLst/>
          </a:prstGeom>
        </p:spPr>
      </p:pic>
      <p:sp>
        <p:nvSpPr>
          <p:cNvPr id="7" name="Rectangle 6"/>
          <p:cNvSpPr/>
          <p:nvPr/>
        </p:nvSpPr>
        <p:spPr>
          <a:xfrm>
            <a:off x="4343400" y="5934670"/>
            <a:ext cx="4572000" cy="923330"/>
          </a:xfrm>
          <a:prstGeom prst="rect">
            <a:avLst/>
          </a:prstGeom>
          <a:solidFill>
            <a:srgbClr val="E8E8F1"/>
          </a:solidFill>
        </p:spPr>
        <p:txBody>
          <a:bodyPr>
            <a:spAutoFit/>
          </a:bodyPr>
          <a:lstStyle/>
          <a:p>
            <a:r>
              <a:rPr lang="en-US" sz="1800" dirty="0">
                <a:solidFill>
                  <a:srgbClr val="00005E"/>
                </a:solidFill>
                <a:latin typeface="Proxima Nova Rg" panose="02000506030000020004" pitchFamily="2" charset="77"/>
              </a:rPr>
              <a:t>Brian </a:t>
            </a:r>
            <a:r>
              <a:rPr lang="en-US" sz="1800" dirty="0" err="1">
                <a:solidFill>
                  <a:srgbClr val="00005E"/>
                </a:solidFill>
                <a:latin typeface="Proxima Nova Rg" panose="02000506030000020004" pitchFamily="2" charset="77"/>
              </a:rPr>
              <a:t>Witcombe</a:t>
            </a:r>
            <a:r>
              <a:rPr lang="en-US" sz="1800" dirty="0">
                <a:solidFill>
                  <a:srgbClr val="00005E"/>
                </a:solidFill>
                <a:latin typeface="Proxima Nova Rg" panose="02000506030000020004" pitchFamily="2" charset="77"/>
              </a:rPr>
              <a:t> and Dan Meyer, British Medical Journal, December 23, 2006, vol. 333, pp. 1285-7.</a:t>
            </a:r>
          </a:p>
        </p:txBody>
      </p:sp>
    </p:spTree>
    <p:extLst>
      <p:ext uri="{BB962C8B-B14F-4D97-AF65-F5344CB8AC3E}">
        <p14:creationId xmlns:p14="http://schemas.microsoft.com/office/powerpoint/2010/main" val="720121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76200"/>
            <a:ext cx="6629400" cy="2768600"/>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3505200" y="3276600"/>
            <a:ext cx="4318000" cy="2921000"/>
          </a:xfrm>
          <a:prstGeom prst="rect">
            <a:avLst/>
          </a:prstGeom>
          <a:ln>
            <a:solidFill>
              <a:srgbClr val="000000"/>
            </a:solidFill>
          </a:ln>
        </p:spPr>
      </p:pic>
      <p:pic>
        <p:nvPicPr>
          <p:cNvPr id="6" name="Picture 5"/>
          <p:cNvPicPr>
            <a:picLocks noChangeAspect="1"/>
          </p:cNvPicPr>
          <p:nvPr/>
        </p:nvPicPr>
        <p:blipFill>
          <a:blip r:embed="rId4"/>
          <a:stretch>
            <a:fillRect/>
          </a:stretch>
        </p:blipFill>
        <p:spPr>
          <a:xfrm>
            <a:off x="7196811" y="457200"/>
            <a:ext cx="1947189" cy="2286000"/>
          </a:xfrm>
          <a:prstGeom prst="rect">
            <a:avLst/>
          </a:prstGeom>
          <a:ln>
            <a:solidFill>
              <a:srgbClr val="000000"/>
            </a:solidFill>
          </a:ln>
        </p:spPr>
      </p:pic>
      <p:pic>
        <p:nvPicPr>
          <p:cNvPr id="7" name="Picture 6"/>
          <p:cNvPicPr>
            <a:picLocks noChangeAspect="1"/>
          </p:cNvPicPr>
          <p:nvPr/>
        </p:nvPicPr>
        <p:blipFill>
          <a:blip r:embed="rId5"/>
          <a:stretch>
            <a:fillRect/>
          </a:stretch>
        </p:blipFill>
        <p:spPr>
          <a:xfrm>
            <a:off x="457200" y="2895600"/>
            <a:ext cx="2540000" cy="3632200"/>
          </a:xfrm>
          <a:prstGeom prst="rect">
            <a:avLst/>
          </a:prstGeom>
        </p:spPr>
      </p:pic>
    </p:spTree>
    <p:extLst>
      <p:ext uri="{BB962C8B-B14F-4D97-AF65-F5344CB8AC3E}">
        <p14:creationId xmlns:p14="http://schemas.microsoft.com/office/powerpoint/2010/main" val="3186108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ítulo 1"/>
          <p:cNvSpPr>
            <a:spLocks noGrp="1"/>
          </p:cNvSpPr>
          <p:nvPr>
            <p:ph type="title"/>
          </p:nvPr>
        </p:nvSpPr>
        <p:spPr>
          <a:xfrm>
            <a:off x="685800" y="381000"/>
            <a:ext cx="8153400" cy="990600"/>
          </a:xfrm>
        </p:spPr>
        <p:txBody>
          <a:bodyPr/>
          <a:lstStyle/>
          <a:p>
            <a:r>
              <a:rPr lang="pt-BR" dirty="0"/>
              <a:t>Com um bom problema e uma boa metodologia, quase tudo se publica...</a:t>
            </a:r>
          </a:p>
        </p:txBody>
      </p:sp>
      <p:pic>
        <p:nvPicPr>
          <p:cNvPr id="8704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1752600"/>
            <a:ext cx="4154487"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3" name="Retângulo 4"/>
          <p:cNvSpPr>
            <a:spLocks noChangeArrowheads="1"/>
          </p:cNvSpPr>
          <p:nvPr/>
        </p:nvSpPr>
        <p:spPr bwMode="auto">
          <a:xfrm>
            <a:off x="2133600" y="5943600"/>
            <a:ext cx="4572000" cy="52387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800" dirty="0" err="1">
                <a:solidFill>
                  <a:srgbClr val="002060"/>
                </a:solidFill>
                <a:latin typeface="Proxima Nova Rg" panose="02000506030000020004" pitchFamily="2" charset="77"/>
              </a:rPr>
              <a:t>Qual</a:t>
            </a:r>
            <a:r>
              <a:rPr lang="en-US" sz="2800" dirty="0">
                <a:solidFill>
                  <a:srgbClr val="002060"/>
                </a:solidFill>
                <a:latin typeface="Proxima Nova Rg" panose="02000506030000020004" pitchFamily="2" charset="77"/>
              </a:rPr>
              <a:t> </a:t>
            </a:r>
            <a:r>
              <a:rPr lang="en-US" sz="2800" dirty="0" err="1">
                <a:solidFill>
                  <a:srgbClr val="002060"/>
                </a:solidFill>
                <a:latin typeface="Proxima Nova Rg" panose="02000506030000020004" pitchFamily="2" charset="77"/>
              </a:rPr>
              <a:t>é</a:t>
            </a:r>
            <a:r>
              <a:rPr lang="en-US" sz="2800" dirty="0">
                <a:solidFill>
                  <a:srgbClr val="002060"/>
                </a:solidFill>
                <a:latin typeface="Proxima Nova Rg" panose="02000506030000020004" pitchFamily="2" charset="77"/>
              </a:rPr>
              <a:t> o </a:t>
            </a:r>
            <a:r>
              <a:rPr lang="en-US" sz="2800" dirty="0" err="1">
                <a:solidFill>
                  <a:srgbClr val="002060"/>
                </a:solidFill>
                <a:latin typeface="Proxima Nova Rg" panose="02000506030000020004" pitchFamily="2" charset="77"/>
              </a:rPr>
              <a:t>seu</a:t>
            </a:r>
            <a:r>
              <a:rPr lang="en-US" sz="2800" dirty="0">
                <a:solidFill>
                  <a:srgbClr val="002060"/>
                </a:solidFill>
                <a:latin typeface="Proxima Nova Rg" panose="02000506030000020004" pitchFamily="2" charset="77"/>
              </a:rPr>
              <a:t> </a:t>
            </a:r>
            <a:r>
              <a:rPr lang="en-US" sz="2800" dirty="0" err="1">
                <a:solidFill>
                  <a:srgbClr val="002060"/>
                </a:solidFill>
                <a:latin typeface="Proxima Nova Rg" panose="02000506030000020004" pitchFamily="2" charset="77"/>
              </a:rPr>
              <a:t>problema</a:t>
            </a:r>
            <a:r>
              <a:rPr lang="en-US" sz="2800" dirty="0">
                <a:solidFill>
                  <a:srgbClr val="002060"/>
                </a:solidFill>
                <a:latin typeface="Proxima Nova Rg" panose="02000506030000020004" pitchFamily="2" charset="77"/>
              </a:rPr>
              <a:t>?</a:t>
            </a:r>
            <a:endParaRPr lang="pt-BR" sz="2800" dirty="0">
              <a:solidFill>
                <a:srgbClr val="002060"/>
              </a:solidFill>
              <a:latin typeface="Proxima Nova Rg" panose="02000506030000020004" pitchFamily="2"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Proxima Nova Lt" panose="02000506030000020004" pitchFamily="2" charset="77"/>
              </a:rPr>
              <a:t>Doenças</a:t>
            </a:r>
            <a:r>
              <a:rPr lang="en-US" b="1" dirty="0">
                <a:latin typeface="Proxima Nova Lt" panose="02000506030000020004" pitchFamily="2" charset="77"/>
              </a:rPr>
              <a:t> </a:t>
            </a:r>
            <a:r>
              <a:rPr lang="en-US" b="1" dirty="0" err="1">
                <a:latin typeface="Proxima Nova Lt" panose="02000506030000020004" pitchFamily="2" charset="77"/>
              </a:rPr>
              <a:t>infecciosas</a:t>
            </a:r>
            <a:r>
              <a:rPr lang="en-US" b="1" dirty="0">
                <a:latin typeface="Proxima Nova Lt" panose="02000506030000020004" pitchFamily="2" charset="77"/>
              </a:rPr>
              <a:t> </a:t>
            </a:r>
            <a:r>
              <a:rPr lang="en-US" b="1" dirty="0" err="1">
                <a:latin typeface="Proxima Nova Lt" panose="02000506030000020004" pitchFamily="2" charset="77"/>
              </a:rPr>
              <a:t>nos</a:t>
            </a:r>
            <a:r>
              <a:rPr lang="en-US" b="1" dirty="0">
                <a:latin typeface="Proxima Nova Lt" panose="02000506030000020004" pitchFamily="2" charset="77"/>
              </a:rPr>
              <a:t> EUA: </a:t>
            </a:r>
            <a:r>
              <a:rPr lang="en-US" b="1" dirty="0" err="1">
                <a:latin typeface="Proxima Nova Lt" panose="02000506030000020004" pitchFamily="2" charset="77"/>
              </a:rPr>
              <a:t>século</a:t>
            </a:r>
            <a:r>
              <a:rPr lang="en-US" b="1" dirty="0">
                <a:latin typeface="Proxima Nova Lt" panose="02000506030000020004" pitchFamily="2" charset="77"/>
              </a:rPr>
              <a:t> XX</a:t>
            </a:r>
          </a:p>
        </p:txBody>
      </p:sp>
      <p:pic>
        <p:nvPicPr>
          <p:cNvPr id="3" name="Picture 2"/>
          <p:cNvPicPr>
            <a:picLocks noChangeAspect="1"/>
          </p:cNvPicPr>
          <p:nvPr/>
        </p:nvPicPr>
        <p:blipFill>
          <a:blip r:embed="rId2"/>
          <a:stretch>
            <a:fillRect/>
          </a:stretch>
        </p:blipFill>
        <p:spPr>
          <a:xfrm>
            <a:off x="572740" y="1447800"/>
            <a:ext cx="7998519" cy="4724400"/>
          </a:xfrm>
          <a:prstGeom prst="rect">
            <a:avLst/>
          </a:prstGeom>
        </p:spPr>
      </p:pic>
    </p:spTree>
    <p:extLst>
      <p:ext uri="{BB962C8B-B14F-4D97-AF65-F5344CB8AC3E}">
        <p14:creationId xmlns:p14="http://schemas.microsoft.com/office/powerpoint/2010/main" val="2280805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t>A </a:t>
            </a:r>
            <a:r>
              <a:rPr lang="en-US" dirty="0" err="1"/>
              <a:t>Ciência</a:t>
            </a:r>
            <a:r>
              <a:rPr lang="en-US" dirty="0"/>
              <a:t> </a:t>
            </a:r>
            <a:r>
              <a:rPr lang="en-US" dirty="0" err="1"/>
              <a:t>avança</a:t>
            </a:r>
            <a:r>
              <a:rPr lang="en-US" dirty="0"/>
              <a:t>…</a:t>
            </a:r>
          </a:p>
        </p:txBody>
      </p:sp>
      <p:pic>
        <p:nvPicPr>
          <p:cNvPr id="25602" name="Picture 4"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04131"/>
            <a:ext cx="2238152" cy="3005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3" name="Text Box 5"/>
          <p:cNvSpPr txBox="1">
            <a:spLocks noChangeArrowheads="1"/>
          </p:cNvSpPr>
          <p:nvPr/>
        </p:nvSpPr>
        <p:spPr bwMode="auto">
          <a:xfrm>
            <a:off x="2971800" y="1143000"/>
            <a:ext cx="1676400" cy="1446550"/>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2200" dirty="0" err="1">
                <a:solidFill>
                  <a:srgbClr val="002060"/>
                </a:solidFill>
                <a:latin typeface="Proxima Nova Rg" panose="02000506030000020004" pitchFamily="2" charset="77"/>
              </a:rPr>
              <a:t>Gravitação</a:t>
            </a:r>
            <a:r>
              <a:rPr lang="en-US" sz="2200" dirty="0">
                <a:solidFill>
                  <a:srgbClr val="002060"/>
                </a:solidFill>
                <a:latin typeface="Proxima Nova Rg" panose="02000506030000020004" pitchFamily="2" charset="77"/>
              </a:rPr>
              <a:t> Universal:</a:t>
            </a:r>
          </a:p>
          <a:p>
            <a:pPr eaLnBrk="1" hangingPunct="1"/>
            <a:r>
              <a:rPr lang="en-US" sz="2200" dirty="0" err="1">
                <a:solidFill>
                  <a:srgbClr val="002060"/>
                </a:solidFill>
                <a:latin typeface="Proxima Nova Rg" panose="02000506030000020004" pitchFamily="2" charset="77"/>
              </a:rPr>
              <a:t>fenômeno</a:t>
            </a:r>
            <a:r>
              <a:rPr lang="en-US" sz="2200" dirty="0">
                <a:solidFill>
                  <a:srgbClr val="002060"/>
                </a:solidFill>
                <a:latin typeface="Proxima Nova Rg" panose="02000506030000020004" pitchFamily="2" charset="77"/>
              </a:rPr>
              <a:t> </a:t>
            </a:r>
            <a:r>
              <a:rPr lang="en-US" sz="2200" dirty="0" err="1">
                <a:solidFill>
                  <a:srgbClr val="002060"/>
                </a:solidFill>
                <a:latin typeface="Proxima Nova Rg" panose="02000506030000020004" pitchFamily="2" charset="77"/>
              </a:rPr>
              <a:t>instantâneo</a:t>
            </a:r>
            <a:endParaRPr lang="en-US" sz="2200" dirty="0">
              <a:solidFill>
                <a:srgbClr val="002060"/>
              </a:solidFill>
              <a:latin typeface="Proxima Nova Rg" panose="02000506030000020004" pitchFamily="2" charset="77"/>
            </a:endParaRPr>
          </a:p>
        </p:txBody>
      </p:sp>
      <p:sp>
        <p:nvSpPr>
          <p:cNvPr id="25605" name="Text Box 8"/>
          <p:cNvSpPr txBox="1">
            <a:spLocks noChangeArrowheads="1"/>
          </p:cNvSpPr>
          <p:nvPr/>
        </p:nvSpPr>
        <p:spPr bwMode="auto">
          <a:xfrm>
            <a:off x="4724400" y="2209800"/>
            <a:ext cx="1841934" cy="2123658"/>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2200" dirty="0" err="1">
                <a:solidFill>
                  <a:srgbClr val="002060"/>
                </a:solidFill>
                <a:latin typeface="Proxima Nova Rg" panose="02000506030000020004" pitchFamily="2" charset="77"/>
              </a:rPr>
              <a:t>Relatividade</a:t>
            </a:r>
            <a:r>
              <a:rPr lang="en-US" sz="2200" dirty="0">
                <a:solidFill>
                  <a:srgbClr val="002060"/>
                </a:solidFill>
                <a:latin typeface="Proxima Nova Rg" panose="02000506030000020004" pitchFamily="2" charset="77"/>
              </a:rPr>
              <a:t>:</a:t>
            </a:r>
          </a:p>
          <a:p>
            <a:pPr eaLnBrk="1" hangingPunct="1"/>
            <a:r>
              <a:rPr lang="en-US" sz="2200" dirty="0" err="1">
                <a:solidFill>
                  <a:srgbClr val="002060"/>
                </a:solidFill>
                <a:latin typeface="Proxima Nova Rg" panose="02000506030000020004" pitchFamily="2" charset="77"/>
              </a:rPr>
              <a:t>Gravidade</a:t>
            </a:r>
            <a:r>
              <a:rPr lang="en-US" sz="2200" dirty="0">
                <a:solidFill>
                  <a:srgbClr val="002060"/>
                </a:solidFill>
                <a:latin typeface="Proxima Nova Rg" panose="02000506030000020004" pitchFamily="2" charset="77"/>
              </a:rPr>
              <a:t> </a:t>
            </a:r>
            <a:r>
              <a:rPr lang="en-US" sz="2200" dirty="0" err="1">
                <a:solidFill>
                  <a:srgbClr val="002060"/>
                </a:solidFill>
                <a:latin typeface="Proxima Nova Rg" panose="02000506030000020004" pitchFamily="2" charset="77"/>
              </a:rPr>
              <a:t>como</a:t>
            </a:r>
            <a:r>
              <a:rPr lang="en-US" sz="2200" dirty="0">
                <a:solidFill>
                  <a:srgbClr val="002060"/>
                </a:solidFill>
                <a:latin typeface="Proxima Nova Rg" panose="02000506030000020004" pitchFamily="2" charset="77"/>
              </a:rPr>
              <a:t> </a:t>
            </a:r>
            <a:r>
              <a:rPr lang="en-US" sz="2200" dirty="0" err="1">
                <a:solidFill>
                  <a:srgbClr val="002060"/>
                </a:solidFill>
                <a:latin typeface="Proxima Nova Rg" panose="02000506030000020004" pitchFamily="2" charset="77"/>
              </a:rPr>
              <a:t>deformação</a:t>
            </a:r>
            <a:r>
              <a:rPr lang="en-US" sz="2200" dirty="0">
                <a:solidFill>
                  <a:srgbClr val="002060"/>
                </a:solidFill>
                <a:latin typeface="Proxima Nova Rg" panose="02000506030000020004" pitchFamily="2" charset="77"/>
              </a:rPr>
              <a:t> do </a:t>
            </a:r>
            <a:r>
              <a:rPr lang="en-US" sz="2200" dirty="0" err="1">
                <a:solidFill>
                  <a:srgbClr val="002060"/>
                </a:solidFill>
                <a:latin typeface="Proxima Nova Rg" panose="02000506030000020004" pitchFamily="2" charset="77"/>
              </a:rPr>
              <a:t>espaço</a:t>
            </a:r>
            <a:r>
              <a:rPr lang="en-US" sz="2200" dirty="0">
                <a:solidFill>
                  <a:srgbClr val="002060"/>
                </a:solidFill>
                <a:latin typeface="Proxima Nova Rg" panose="02000506030000020004" pitchFamily="2" charset="77"/>
              </a:rPr>
              <a:t>-tempo</a:t>
            </a:r>
          </a:p>
        </p:txBody>
      </p:sp>
      <p:pic>
        <p:nvPicPr>
          <p:cNvPr id="25606" name="Picture 14" descr="http://www34.homepage.villanova.edu/robert.jantzen/drbob/graphics/98/grspa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714" y="4350363"/>
            <a:ext cx="3807372" cy="240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7" name="Picture 8" descr="C:\Program Files\Microsoft Office\MEDIA\CAGCAT10\j0301076.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293213"/>
            <a:ext cx="25146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653E25C-936F-3B42-81DB-CF4136B2BBD8}"/>
              </a:ext>
            </a:extLst>
          </p:cNvPr>
          <p:cNvPicPr>
            <a:picLocks noChangeAspect="1"/>
          </p:cNvPicPr>
          <p:nvPr/>
        </p:nvPicPr>
        <p:blipFill>
          <a:blip r:embed="rId6"/>
          <a:stretch>
            <a:fillRect/>
          </a:stretch>
        </p:blipFill>
        <p:spPr>
          <a:xfrm>
            <a:off x="6629400" y="1204131"/>
            <a:ext cx="2243832" cy="2971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b="1" dirty="0" err="1">
                <a:latin typeface="Proxima Nova Lt" panose="02000506030000020004" pitchFamily="2" charset="77"/>
              </a:rPr>
              <a:t>Método</a:t>
            </a:r>
            <a:r>
              <a:rPr lang="en-US" b="1" dirty="0">
                <a:latin typeface="Proxima Nova Lt" panose="02000506030000020004" pitchFamily="2" charset="77"/>
              </a:rPr>
              <a:t> </a:t>
            </a:r>
            <a:r>
              <a:rPr lang="en-US" b="1" dirty="0" err="1">
                <a:latin typeface="Proxima Nova Lt" panose="02000506030000020004" pitchFamily="2" charset="77"/>
              </a:rPr>
              <a:t>Científico</a:t>
            </a:r>
            <a:r>
              <a:rPr lang="en-US" b="1" dirty="0">
                <a:latin typeface="Proxima Nova Lt" panose="02000506030000020004" pitchFamily="2" charset="77"/>
              </a:rPr>
              <a:t>: A </a:t>
            </a:r>
            <a:r>
              <a:rPr lang="en-US" b="1" dirty="0" err="1">
                <a:latin typeface="Proxima Nova Lt" panose="02000506030000020004" pitchFamily="2" charset="77"/>
              </a:rPr>
              <a:t>Visão</a:t>
            </a:r>
            <a:r>
              <a:rPr lang="en-US" b="1" dirty="0">
                <a:latin typeface="Proxima Nova Lt" panose="02000506030000020004" pitchFamily="2" charset="77"/>
              </a:rPr>
              <a:t> de Karl Popper</a:t>
            </a:r>
          </a:p>
        </p:txBody>
      </p:sp>
      <p:sp>
        <p:nvSpPr>
          <p:cNvPr id="27650" name="Rectangle 3"/>
          <p:cNvSpPr>
            <a:spLocks noGrp="1" noChangeArrowheads="1"/>
          </p:cNvSpPr>
          <p:nvPr>
            <p:ph type="body" idx="4294967295"/>
          </p:nvPr>
        </p:nvSpPr>
        <p:spPr>
          <a:xfrm>
            <a:off x="685800" y="4953000"/>
            <a:ext cx="7800975" cy="838200"/>
          </a:xfrm>
          <a:solidFill>
            <a:schemeClr val="bg1">
              <a:lumMod val="95000"/>
            </a:schemeClr>
          </a:solidFill>
        </p:spPr>
        <p:txBody>
          <a:bodyPr/>
          <a:lstStyle/>
          <a:p>
            <a:pPr marL="0" eaLnBrk="1" hangingPunct="1">
              <a:buFont typeface="Wingdings" charset="0"/>
              <a:buNone/>
            </a:pPr>
            <a:r>
              <a:rPr lang="en-US" sz="2200" dirty="0">
                <a:solidFill>
                  <a:srgbClr val="000066"/>
                </a:solidFill>
              </a:rPr>
              <a:t>Popper: A </a:t>
            </a:r>
            <a:r>
              <a:rPr lang="en-US" sz="2200" dirty="0" err="1">
                <a:solidFill>
                  <a:srgbClr val="000066"/>
                </a:solidFill>
              </a:rPr>
              <a:t>questão</a:t>
            </a:r>
            <a:r>
              <a:rPr lang="en-US" sz="2200" dirty="0">
                <a:solidFill>
                  <a:srgbClr val="000066"/>
                </a:solidFill>
              </a:rPr>
              <a:t> central da </a:t>
            </a:r>
            <a:r>
              <a:rPr lang="en-US" sz="2200" dirty="0" err="1">
                <a:solidFill>
                  <a:srgbClr val="000066"/>
                </a:solidFill>
              </a:rPr>
              <a:t>filosofia</a:t>
            </a:r>
            <a:r>
              <a:rPr lang="en-US" sz="2200" dirty="0">
                <a:solidFill>
                  <a:srgbClr val="000066"/>
                </a:solidFill>
              </a:rPr>
              <a:t> da </a:t>
            </a:r>
            <a:r>
              <a:rPr lang="en-US" sz="2200" dirty="0" err="1">
                <a:solidFill>
                  <a:srgbClr val="000066"/>
                </a:solidFill>
              </a:rPr>
              <a:t>ciência</a:t>
            </a:r>
            <a:r>
              <a:rPr lang="en-US" sz="2200" dirty="0">
                <a:solidFill>
                  <a:srgbClr val="000066"/>
                </a:solidFill>
              </a:rPr>
              <a:t> </a:t>
            </a:r>
            <a:r>
              <a:rPr lang="en-US" sz="2200" dirty="0" err="1">
                <a:solidFill>
                  <a:srgbClr val="000066"/>
                </a:solidFill>
              </a:rPr>
              <a:t>é</a:t>
            </a:r>
            <a:r>
              <a:rPr lang="en-US" sz="2200" dirty="0">
                <a:solidFill>
                  <a:srgbClr val="000066"/>
                </a:solidFill>
              </a:rPr>
              <a:t> o </a:t>
            </a:r>
            <a:r>
              <a:rPr lang="en-US" sz="2200" dirty="0" err="1">
                <a:solidFill>
                  <a:srgbClr val="000066"/>
                </a:solidFill>
              </a:rPr>
              <a:t>problema</a:t>
            </a:r>
            <a:r>
              <a:rPr lang="en-US" sz="2200" dirty="0">
                <a:solidFill>
                  <a:srgbClr val="000066"/>
                </a:solidFill>
              </a:rPr>
              <a:t> da </a:t>
            </a:r>
            <a:r>
              <a:rPr lang="en-US" sz="2200" dirty="0" err="1">
                <a:solidFill>
                  <a:srgbClr val="000066"/>
                </a:solidFill>
              </a:rPr>
              <a:t>demarcação</a:t>
            </a:r>
            <a:r>
              <a:rPr lang="en-US" sz="2200" dirty="0">
                <a:solidFill>
                  <a:srgbClr val="000066"/>
                </a:solidFill>
              </a:rPr>
              <a:t>: </a:t>
            </a:r>
            <a:r>
              <a:rPr lang="ja-JP" altLang="en-US" sz="2200">
                <a:solidFill>
                  <a:srgbClr val="000066"/>
                </a:solidFill>
              </a:rPr>
              <a:t>“</a:t>
            </a:r>
            <a:r>
              <a:rPr lang="en-US" altLang="ja-JP" sz="2200" dirty="0">
                <a:solidFill>
                  <a:srgbClr val="000066"/>
                </a:solidFill>
              </a:rPr>
              <a:t>Como </a:t>
            </a:r>
            <a:r>
              <a:rPr lang="en-US" altLang="ja-JP" sz="2200" dirty="0" err="1">
                <a:solidFill>
                  <a:srgbClr val="000066"/>
                </a:solidFill>
              </a:rPr>
              <a:t>separar</a:t>
            </a:r>
            <a:r>
              <a:rPr lang="en-US" altLang="ja-JP" sz="2200" dirty="0">
                <a:solidFill>
                  <a:srgbClr val="000066"/>
                </a:solidFill>
              </a:rPr>
              <a:t> a </a:t>
            </a:r>
            <a:r>
              <a:rPr lang="en-US" altLang="ja-JP" sz="2200" dirty="0" err="1">
                <a:solidFill>
                  <a:srgbClr val="000066"/>
                </a:solidFill>
              </a:rPr>
              <a:t>Ciência</a:t>
            </a:r>
            <a:r>
              <a:rPr lang="en-US" altLang="ja-JP" sz="2200" dirty="0">
                <a:solidFill>
                  <a:srgbClr val="000066"/>
                </a:solidFill>
              </a:rPr>
              <a:t> da </a:t>
            </a:r>
            <a:r>
              <a:rPr lang="en-US" altLang="ja-JP" sz="2200" dirty="0" err="1">
                <a:solidFill>
                  <a:srgbClr val="000066"/>
                </a:solidFill>
              </a:rPr>
              <a:t>não-Ciência</a:t>
            </a:r>
            <a:r>
              <a:rPr lang="en-US" altLang="ja-JP" sz="2200" dirty="0">
                <a:solidFill>
                  <a:srgbClr val="000066"/>
                </a:solidFill>
              </a:rPr>
              <a:t>?</a:t>
            </a:r>
            <a:r>
              <a:rPr lang="ja-JP" altLang="en-US" sz="2200">
                <a:solidFill>
                  <a:srgbClr val="000066"/>
                </a:solidFill>
              </a:rPr>
              <a:t>”</a:t>
            </a:r>
            <a:r>
              <a:rPr lang="en-US" altLang="ja-JP" sz="2200" dirty="0">
                <a:solidFill>
                  <a:srgbClr val="000066"/>
                </a:solidFill>
              </a:rPr>
              <a:t> </a:t>
            </a:r>
            <a:endParaRPr lang="en-US" sz="2200" dirty="0">
              <a:solidFill>
                <a:srgbClr val="000066"/>
              </a:solidFill>
            </a:endParaRPr>
          </a:p>
        </p:txBody>
      </p:sp>
      <p:pic>
        <p:nvPicPr>
          <p:cNvPr id="27651" name="Picture 5" descr="http://plato.stanford.edu/entries/popper/pop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19225"/>
            <a:ext cx="2695575" cy="325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2" name="Picture 7" descr="http://www.junkscience.com/JSJ_Course/jsjudocourse/thinkin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95400"/>
            <a:ext cx="3429000" cy="293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685800" y="381000"/>
            <a:ext cx="8458200" cy="762000"/>
          </a:xfrm>
        </p:spPr>
        <p:txBody>
          <a:bodyPr/>
          <a:lstStyle/>
          <a:p>
            <a:pPr eaLnBrk="1" hangingPunct="1"/>
            <a:r>
              <a:rPr lang="en-US" b="1" dirty="0">
                <a:latin typeface="Proxima Nova Lt" panose="02000506030000020004" pitchFamily="2" charset="77"/>
              </a:rPr>
              <a:t>Popper: </a:t>
            </a:r>
            <a:r>
              <a:rPr lang="en-US" b="1" dirty="0" err="1">
                <a:latin typeface="Proxima Nova Lt" panose="02000506030000020004" pitchFamily="2" charset="77"/>
              </a:rPr>
              <a:t>Conjecturas</a:t>
            </a:r>
            <a:r>
              <a:rPr lang="en-US" b="1" dirty="0">
                <a:latin typeface="Proxima Nova Lt" panose="02000506030000020004" pitchFamily="2" charset="77"/>
              </a:rPr>
              <a:t> e </a:t>
            </a:r>
            <a:r>
              <a:rPr lang="en-US" b="1" dirty="0" err="1">
                <a:latin typeface="Proxima Nova Lt" panose="02000506030000020004" pitchFamily="2" charset="77"/>
              </a:rPr>
              <a:t>refutações</a:t>
            </a:r>
            <a:endParaRPr lang="en-US" b="1" dirty="0">
              <a:latin typeface="Proxima Nova Lt" panose="02000506030000020004" pitchFamily="2" charset="77"/>
            </a:endParaRPr>
          </a:p>
        </p:txBody>
      </p:sp>
      <p:sp>
        <p:nvSpPr>
          <p:cNvPr id="29698" name="Rectangle 3"/>
          <p:cNvSpPr>
            <a:spLocks noGrp="1" noChangeArrowheads="1"/>
          </p:cNvSpPr>
          <p:nvPr>
            <p:ph type="body" idx="4294967295"/>
          </p:nvPr>
        </p:nvSpPr>
        <p:spPr>
          <a:xfrm>
            <a:off x="742950" y="4947901"/>
            <a:ext cx="7467600" cy="1612762"/>
          </a:xfrm>
          <a:solidFill>
            <a:schemeClr val="bg1">
              <a:lumMod val="95000"/>
            </a:schemeClr>
          </a:solidFill>
        </p:spPr>
        <p:txBody>
          <a:bodyPr/>
          <a:lstStyle/>
          <a:p>
            <a:pPr eaLnBrk="1" hangingPunct="1">
              <a:buFont typeface="Wingdings" charset="0"/>
              <a:buNone/>
            </a:pPr>
            <a:r>
              <a:rPr lang="pt-BR" dirty="0">
                <a:solidFill>
                  <a:srgbClr val="000066"/>
                </a:solidFill>
              </a:rPr>
              <a:t>	Teorias como conjecturas: afirmações plausíveis sobre o universo, que podem ser submetidas a testes críticos, mas nunca podemos saber se são verdadeiras ou não</a:t>
            </a:r>
          </a:p>
          <a:p>
            <a:pPr eaLnBrk="1" hangingPunct="1"/>
            <a:endParaRPr lang="pt-BR" dirty="0">
              <a:solidFill>
                <a:srgbClr val="000066"/>
              </a:solidFill>
            </a:endParaRPr>
          </a:p>
        </p:txBody>
      </p:sp>
      <p:sp>
        <p:nvSpPr>
          <p:cNvPr id="7" name="Seta para a direita 6"/>
          <p:cNvSpPr/>
          <p:nvPr/>
        </p:nvSpPr>
        <p:spPr bwMode="auto">
          <a:xfrm>
            <a:off x="3214688" y="2143125"/>
            <a:ext cx="509587" cy="212725"/>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solidFill>
                <a:srgbClr val="000066"/>
              </a:solidFill>
              <a:latin typeface="Proxima Nova Rg" panose="02000506030000020004" pitchFamily="2" charset="77"/>
              <a:ea typeface="+mn-ea"/>
              <a:cs typeface="+mn-cs"/>
            </a:endParaRPr>
          </a:p>
        </p:txBody>
      </p:sp>
      <p:sp>
        <p:nvSpPr>
          <p:cNvPr id="29700" name="CaixaDeTexto 7"/>
          <p:cNvSpPr txBox="1">
            <a:spLocks noChangeArrowheads="1"/>
          </p:cNvSpPr>
          <p:nvPr/>
        </p:nvSpPr>
        <p:spPr bwMode="auto">
          <a:xfrm>
            <a:off x="743090" y="3870325"/>
            <a:ext cx="2797175" cy="707886"/>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sz="2000" dirty="0">
                <a:solidFill>
                  <a:srgbClr val="000066"/>
                </a:solidFill>
                <a:latin typeface="Proxima Nova Rg" panose="02000506030000020004" pitchFamily="2" charset="77"/>
              </a:rPr>
              <a:t>Observações da natureza</a:t>
            </a:r>
          </a:p>
        </p:txBody>
      </p:sp>
      <p:pic>
        <p:nvPicPr>
          <p:cNvPr id="29701" name="Picture 7" descr="http://www.junkscience.com/JSJ_Course/jsjudocourse/thinkin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428750"/>
            <a:ext cx="2408238" cy="200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95400"/>
            <a:ext cx="1828800" cy="201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1357313"/>
            <a:ext cx="2008188" cy="2076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4" name="CaixaDeTexto 18"/>
          <p:cNvSpPr txBox="1">
            <a:spLocks noChangeArrowheads="1"/>
          </p:cNvSpPr>
          <p:nvPr/>
        </p:nvSpPr>
        <p:spPr bwMode="auto">
          <a:xfrm>
            <a:off x="3857625" y="3500438"/>
            <a:ext cx="2397125" cy="1015663"/>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sz="2000" dirty="0">
                <a:solidFill>
                  <a:srgbClr val="000066"/>
                </a:solidFill>
                <a:latin typeface="Proxima Nova Rg" panose="02000506030000020004" pitchFamily="2" charset="77"/>
              </a:rPr>
              <a:t>Intuições do cientista</a:t>
            </a:r>
          </a:p>
          <a:p>
            <a:pPr eaLnBrk="1" hangingPunct="1"/>
            <a:r>
              <a:rPr lang="pt-BR" sz="2000" dirty="0">
                <a:solidFill>
                  <a:srgbClr val="000066"/>
                </a:solidFill>
                <a:latin typeface="Proxima Nova Rg" panose="02000506030000020004" pitchFamily="2" charset="77"/>
              </a:rPr>
              <a:t>(</a:t>
            </a:r>
            <a:r>
              <a:rPr lang="pt-BR" sz="2000" dirty="0" err="1">
                <a:solidFill>
                  <a:srgbClr val="000066"/>
                </a:solidFill>
                <a:latin typeface="Proxima Nova Rg" panose="02000506030000020004" pitchFamily="2" charset="77"/>
              </a:rPr>
              <a:t>Kekulé</a:t>
            </a:r>
            <a:r>
              <a:rPr lang="pt-BR" sz="2000" dirty="0">
                <a:solidFill>
                  <a:srgbClr val="000066"/>
                </a:solidFill>
                <a:latin typeface="Proxima Nova Rg" panose="02000506030000020004" pitchFamily="2" charset="77"/>
              </a:rPr>
              <a:t>)</a:t>
            </a:r>
          </a:p>
        </p:txBody>
      </p:sp>
      <p:pic>
        <p:nvPicPr>
          <p:cNvPr id="2970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8738" y="3349962"/>
            <a:ext cx="1185863"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6" name="CaixaDeTexto 22"/>
          <p:cNvSpPr txBox="1">
            <a:spLocks noChangeArrowheads="1"/>
          </p:cNvSpPr>
          <p:nvPr/>
        </p:nvSpPr>
        <p:spPr bwMode="auto">
          <a:xfrm>
            <a:off x="6629400" y="3505200"/>
            <a:ext cx="2317750" cy="1015663"/>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sz="2000" dirty="0">
                <a:solidFill>
                  <a:srgbClr val="000066"/>
                </a:solidFill>
                <a:latin typeface="Proxima Nova Rg" panose="02000506030000020004" pitchFamily="2" charset="77"/>
              </a:rPr>
              <a:t>Conjectura científica</a:t>
            </a:r>
          </a:p>
          <a:p>
            <a:pPr eaLnBrk="1" hangingPunct="1"/>
            <a:r>
              <a:rPr lang="pt-BR" sz="2000" dirty="0">
                <a:solidFill>
                  <a:srgbClr val="000066"/>
                </a:solidFill>
                <a:latin typeface="Proxima Nova Rg" panose="02000506030000020004" pitchFamily="2" charset="77"/>
              </a:rPr>
              <a:t>(anel do benzeno)</a:t>
            </a:r>
          </a:p>
        </p:txBody>
      </p:sp>
      <p:sp>
        <p:nvSpPr>
          <p:cNvPr id="24" name="Seta para a direita 23"/>
          <p:cNvSpPr/>
          <p:nvPr/>
        </p:nvSpPr>
        <p:spPr bwMode="auto">
          <a:xfrm>
            <a:off x="6143625" y="2214563"/>
            <a:ext cx="485775" cy="217487"/>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solidFill>
                <a:srgbClr val="000066"/>
              </a:solidFill>
              <a:latin typeface="Proxima Nova Rg" panose="02000506030000020004" pitchFamily="2" charset="77"/>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685800" y="381000"/>
            <a:ext cx="8458200" cy="762000"/>
          </a:xfrm>
        </p:spPr>
        <p:txBody>
          <a:bodyPr/>
          <a:lstStyle/>
          <a:p>
            <a:pPr eaLnBrk="1" hangingPunct="1"/>
            <a:r>
              <a:rPr lang="en-US" dirty="0" err="1"/>
              <a:t>Gravitação</a:t>
            </a:r>
            <a:r>
              <a:rPr lang="en-US" dirty="0"/>
              <a:t> Universal </a:t>
            </a:r>
            <a:r>
              <a:rPr lang="en-US" dirty="0" err="1"/>
              <a:t>como</a:t>
            </a:r>
            <a:r>
              <a:rPr lang="en-US" dirty="0"/>
              <a:t> </a:t>
            </a:r>
            <a:r>
              <a:rPr lang="en-US" dirty="0" err="1"/>
              <a:t>conjectura</a:t>
            </a:r>
            <a:endParaRPr lang="en-US" dirty="0"/>
          </a:p>
        </p:txBody>
      </p:sp>
      <p:sp>
        <p:nvSpPr>
          <p:cNvPr id="16387" name="Rectangle 3"/>
          <p:cNvSpPr>
            <a:spLocks noGrp="1" noChangeArrowheads="1"/>
          </p:cNvSpPr>
          <p:nvPr>
            <p:ph type="body" idx="4294967295"/>
          </p:nvPr>
        </p:nvSpPr>
        <p:spPr>
          <a:xfrm>
            <a:off x="714375" y="4714875"/>
            <a:ext cx="8215313" cy="1214438"/>
          </a:xfrm>
          <a:solidFill>
            <a:schemeClr val="bg1">
              <a:lumMod val="95000"/>
            </a:schemeClr>
          </a:solidFill>
        </p:spPr>
        <p:txBody>
          <a:bodyPr/>
          <a:lstStyle/>
          <a:p>
            <a:pPr eaLnBrk="1" hangingPunct="1">
              <a:buFont typeface="Wingdings" charset="0"/>
              <a:buNone/>
              <a:defRPr/>
            </a:pPr>
            <a:r>
              <a:rPr lang="pt-BR" dirty="0">
                <a:solidFill>
                  <a:srgbClr val="000066"/>
                </a:solidFill>
                <a:cs typeface="+mn-cs"/>
              </a:rPr>
              <a:t>	Gravitação universal (Newton) explica os movimentos dos planetas medidos por </a:t>
            </a:r>
            <a:r>
              <a:rPr lang="pt-BR" dirty="0" err="1">
                <a:solidFill>
                  <a:srgbClr val="000066"/>
                </a:solidFill>
                <a:cs typeface="+mn-cs"/>
              </a:rPr>
              <a:t>Galileo</a:t>
            </a:r>
            <a:r>
              <a:rPr lang="pt-BR" dirty="0">
                <a:solidFill>
                  <a:srgbClr val="000066"/>
                </a:solidFill>
                <a:cs typeface="+mn-cs"/>
              </a:rPr>
              <a:t> e </a:t>
            </a:r>
            <a:r>
              <a:rPr lang="pt-BR" dirty="0" err="1">
                <a:solidFill>
                  <a:srgbClr val="000066"/>
                </a:solidFill>
                <a:cs typeface="+mn-cs"/>
              </a:rPr>
              <a:t>Brahe</a:t>
            </a:r>
            <a:r>
              <a:rPr lang="pt-BR" dirty="0">
                <a:solidFill>
                  <a:srgbClr val="000066"/>
                </a:solidFill>
                <a:cs typeface="+mn-cs"/>
              </a:rPr>
              <a:t>. Mas a gravitação é uma </a:t>
            </a:r>
            <a:r>
              <a:rPr lang="pt-BR" dirty="0" err="1">
                <a:solidFill>
                  <a:srgbClr val="000066"/>
                </a:solidFill>
                <a:cs typeface="+mn-cs"/>
              </a:rPr>
              <a:t>idéia</a:t>
            </a:r>
            <a:r>
              <a:rPr lang="pt-BR" dirty="0">
                <a:solidFill>
                  <a:srgbClr val="000066"/>
                </a:solidFill>
                <a:cs typeface="+mn-cs"/>
              </a:rPr>
              <a:t> </a:t>
            </a:r>
            <a:r>
              <a:rPr lang="pt-BR" dirty="0" err="1">
                <a:solidFill>
                  <a:srgbClr val="000066"/>
                </a:solidFill>
                <a:cs typeface="+mn-cs"/>
              </a:rPr>
              <a:t>anti-intuitiva</a:t>
            </a:r>
            <a:r>
              <a:rPr lang="pt-BR" dirty="0">
                <a:solidFill>
                  <a:srgbClr val="000066"/>
                </a:solidFill>
                <a:cs typeface="+mn-cs"/>
              </a:rPr>
              <a:t>....</a:t>
            </a:r>
          </a:p>
          <a:p>
            <a:pPr eaLnBrk="1" hangingPunct="1">
              <a:defRPr/>
            </a:pPr>
            <a:endParaRPr lang="pt-BR" dirty="0">
              <a:solidFill>
                <a:srgbClr val="000066"/>
              </a:solidFill>
              <a:cs typeface="+mn-cs"/>
            </a:endParaRPr>
          </a:p>
        </p:txBody>
      </p:sp>
      <p:sp>
        <p:nvSpPr>
          <p:cNvPr id="7" name="Seta para a direita 6"/>
          <p:cNvSpPr/>
          <p:nvPr/>
        </p:nvSpPr>
        <p:spPr bwMode="auto">
          <a:xfrm>
            <a:off x="3657600" y="2133600"/>
            <a:ext cx="1447800" cy="3048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8" name="CaixaDeTexto 7"/>
          <p:cNvSpPr txBox="1"/>
          <p:nvPr/>
        </p:nvSpPr>
        <p:spPr>
          <a:xfrm>
            <a:off x="6075416" y="3505200"/>
            <a:ext cx="1433406" cy="707886"/>
          </a:xfrm>
          <a:prstGeom prst="rect">
            <a:avLst/>
          </a:prstGeom>
          <a:solidFill>
            <a:schemeClr val="bg1">
              <a:lumMod val="95000"/>
            </a:schemeClr>
          </a:solidFill>
        </p:spPr>
        <p:txBody>
          <a:bodyPr wrap="none">
            <a:spAutoFit/>
          </a:bodyPr>
          <a:lstStyle/>
          <a:p>
            <a:pPr fontAlgn="auto">
              <a:spcBef>
                <a:spcPts val="0"/>
              </a:spcBef>
              <a:spcAft>
                <a:spcPts val="0"/>
              </a:spcAft>
              <a:defRPr/>
            </a:pPr>
            <a:r>
              <a:rPr lang="pt-BR" sz="2000" dirty="0">
                <a:solidFill>
                  <a:srgbClr val="000066"/>
                </a:solidFill>
                <a:latin typeface="Proxima Nova Rg" panose="02000506030000020004" pitchFamily="2" charset="77"/>
                <a:ea typeface="+mn-ea"/>
                <a:cs typeface="+mn-cs"/>
              </a:rPr>
              <a:t>Conjectura</a:t>
            </a:r>
          </a:p>
          <a:p>
            <a:pPr fontAlgn="auto">
              <a:spcBef>
                <a:spcPts val="0"/>
              </a:spcBef>
              <a:spcAft>
                <a:spcPts val="0"/>
              </a:spcAft>
              <a:defRPr/>
            </a:pPr>
            <a:r>
              <a:rPr lang="pt-BR" sz="2000" dirty="0">
                <a:solidFill>
                  <a:srgbClr val="000066"/>
                </a:solidFill>
                <a:latin typeface="Proxima Nova Rg" panose="02000506030000020004" pitchFamily="2" charset="77"/>
                <a:ea typeface="+mn-ea"/>
                <a:cs typeface="+mn-cs"/>
              </a:rPr>
              <a:t>(Newton)</a:t>
            </a:r>
          </a:p>
        </p:txBody>
      </p:sp>
      <p:pic>
        <p:nvPicPr>
          <p:cNvPr id="3174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916238" cy="212725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16391" name="Picture 8"/>
          <p:cNvPicPr>
            <a:picLocks noChangeAspect="1" noChangeArrowheads="1"/>
          </p:cNvPicPr>
          <p:nvPr/>
        </p:nvPicPr>
        <p:blipFill>
          <a:blip r:embed="rId4"/>
          <a:srcRect/>
          <a:stretch>
            <a:fillRect/>
          </a:stretch>
        </p:blipFill>
        <p:spPr bwMode="auto">
          <a:xfrm>
            <a:off x="1143000" y="1295400"/>
            <a:ext cx="2168525" cy="2133600"/>
          </a:xfrm>
          <a:prstGeom prst="rect">
            <a:avLst/>
          </a:prstGeom>
          <a:noFill/>
          <a:ln w="9525">
            <a:solidFill>
              <a:schemeClr val="bg1">
                <a:lumMod val="50000"/>
              </a:schemeClr>
            </a:solidFill>
            <a:miter lim="800000"/>
            <a:headEnd/>
            <a:tailEnd/>
          </a:ln>
        </p:spPr>
      </p:pic>
      <p:sp>
        <p:nvSpPr>
          <p:cNvPr id="14" name="CaixaDeTexto 13"/>
          <p:cNvSpPr txBox="1"/>
          <p:nvPr/>
        </p:nvSpPr>
        <p:spPr>
          <a:xfrm>
            <a:off x="1143000" y="3505200"/>
            <a:ext cx="1887055" cy="707886"/>
          </a:xfrm>
          <a:prstGeom prst="rect">
            <a:avLst/>
          </a:prstGeom>
          <a:solidFill>
            <a:schemeClr val="bg1">
              <a:lumMod val="95000"/>
            </a:schemeClr>
          </a:solidFill>
        </p:spPr>
        <p:txBody>
          <a:bodyPr wrap="non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defRPr/>
            </a:pPr>
            <a:r>
              <a:rPr lang="pt-BR" sz="2000" dirty="0">
                <a:solidFill>
                  <a:srgbClr val="000066"/>
                </a:solidFill>
                <a:latin typeface="Proxima Nova Rg" panose="02000506030000020004" pitchFamily="2" charset="77"/>
                <a:cs typeface="+mn-cs"/>
              </a:rPr>
              <a:t>Observações</a:t>
            </a:r>
          </a:p>
          <a:p>
            <a:pPr eaLnBrk="1" hangingPunct="1">
              <a:defRPr/>
            </a:pPr>
            <a:r>
              <a:rPr lang="pt-BR" sz="2000" dirty="0">
                <a:solidFill>
                  <a:srgbClr val="000066"/>
                </a:solidFill>
                <a:latin typeface="Proxima Nova Rg" panose="02000506030000020004" pitchFamily="2" charset="77"/>
                <a:cs typeface="+mn-cs"/>
              </a:rPr>
              <a:t>(</a:t>
            </a:r>
            <a:r>
              <a:rPr lang="pt-BR" sz="2000" dirty="0" err="1">
                <a:solidFill>
                  <a:srgbClr val="000066"/>
                </a:solidFill>
                <a:latin typeface="Proxima Nova Rg" panose="02000506030000020004" pitchFamily="2" charset="77"/>
                <a:cs typeface="+mn-cs"/>
              </a:rPr>
              <a:t>Brahe</a:t>
            </a:r>
            <a:r>
              <a:rPr lang="pt-BR" sz="2000" dirty="0">
                <a:solidFill>
                  <a:srgbClr val="000066"/>
                </a:solidFill>
                <a:latin typeface="Proxima Nova Rg" panose="02000506030000020004" pitchFamily="2" charset="77"/>
                <a:cs typeface="+mn-cs"/>
              </a:rPr>
              <a:t>, </a:t>
            </a:r>
            <a:r>
              <a:rPr lang="pt-BR" sz="2000" dirty="0" err="1">
                <a:solidFill>
                  <a:srgbClr val="000066"/>
                </a:solidFill>
                <a:latin typeface="Proxima Nova Rg" panose="02000506030000020004" pitchFamily="2" charset="77"/>
                <a:cs typeface="+mn-cs"/>
              </a:rPr>
              <a:t>Galileo</a:t>
            </a:r>
            <a:r>
              <a:rPr lang="pt-BR" sz="2000" dirty="0">
                <a:solidFill>
                  <a:srgbClr val="000066"/>
                </a:solidFill>
                <a:latin typeface="Proxima Nova Rg" panose="02000506030000020004" pitchFamily="2" charset="77"/>
                <a:cs typeface="+mn-cs"/>
              </a:rPr>
              <a:t>)</a:t>
            </a:r>
          </a:p>
        </p:txBody>
      </p:sp>
      <p:sp>
        <p:nvSpPr>
          <p:cNvPr id="15" name="Seta para a esquerda e para a direita 14"/>
          <p:cNvSpPr/>
          <p:nvPr/>
        </p:nvSpPr>
        <p:spPr bwMode="auto">
          <a:xfrm>
            <a:off x="5943600" y="2133600"/>
            <a:ext cx="838200" cy="228600"/>
          </a:xfrm>
          <a:prstGeom prst="lef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685800" y="381000"/>
            <a:ext cx="8458200" cy="762000"/>
          </a:xfrm>
        </p:spPr>
        <p:txBody>
          <a:bodyPr/>
          <a:lstStyle/>
          <a:p>
            <a:pPr eaLnBrk="1" hangingPunct="1"/>
            <a:r>
              <a:rPr lang="en-US" dirty="0" err="1"/>
              <a:t>Gravitação</a:t>
            </a:r>
            <a:r>
              <a:rPr lang="en-US" dirty="0"/>
              <a:t> Universal </a:t>
            </a:r>
            <a:r>
              <a:rPr lang="en-US" dirty="0" err="1"/>
              <a:t>como</a:t>
            </a:r>
            <a:r>
              <a:rPr lang="en-US" dirty="0"/>
              <a:t> </a:t>
            </a:r>
            <a:r>
              <a:rPr lang="en-US" dirty="0" err="1"/>
              <a:t>conjectura</a:t>
            </a:r>
            <a:endParaRPr lang="en-US" dirty="0"/>
          </a:p>
        </p:txBody>
      </p:sp>
      <p:sp>
        <p:nvSpPr>
          <p:cNvPr id="18435" name="Rectangle 3"/>
          <p:cNvSpPr>
            <a:spLocks noGrp="1" noChangeArrowheads="1"/>
          </p:cNvSpPr>
          <p:nvPr>
            <p:ph type="body" idx="4294967295"/>
          </p:nvPr>
        </p:nvSpPr>
        <p:spPr>
          <a:xfrm>
            <a:off x="914400" y="4300818"/>
            <a:ext cx="7467600" cy="1957387"/>
          </a:xfrm>
          <a:solidFill>
            <a:schemeClr val="bg1">
              <a:lumMod val="95000"/>
            </a:schemeClr>
          </a:solidFill>
        </p:spPr>
        <p:txBody>
          <a:bodyPr/>
          <a:lstStyle/>
          <a:p>
            <a:pPr marL="0" eaLnBrk="1" hangingPunct="1">
              <a:buFont typeface="Wingdings" charset="0"/>
              <a:buNone/>
              <a:defRPr/>
            </a:pPr>
            <a:r>
              <a:rPr lang="ja-JP" altLang="en-US" sz="2000">
                <a:solidFill>
                  <a:srgbClr val="000066"/>
                </a:solidFill>
                <a:cs typeface="Times New Roman" charset="0"/>
              </a:rPr>
              <a:t>“</a:t>
            </a:r>
            <a:r>
              <a:rPr lang="en-US" sz="2000" dirty="0">
                <a:solidFill>
                  <a:srgbClr val="000066"/>
                </a:solidFill>
                <a:cs typeface="Times New Roman" charset="0"/>
              </a:rPr>
              <a:t>I have not yet been able to discover the cause of these properties of gravity from phenomena and I feign no hypotheses... It is enough that gravity does really exist and acts according to the laws I have explained, and that it abundantly serves to account for all the motions of celestial bodies...</a:t>
            </a:r>
            <a:r>
              <a:rPr lang="ja-JP" altLang="en-US" sz="2000">
                <a:solidFill>
                  <a:srgbClr val="000066"/>
                </a:solidFill>
                <a:cs typeface="Times New Roman" charset="0"/>
              </a:rPr>
              <a:t>”</a:t>
            </a:r>
            <a:r>
              <a:rPr lang="en-US" sz="2000" dirty="0">
                <a:solidFill>
                  <a:srgbClr val="000066"/>
                </a:solidFill>
                <a:cs typeface="Times New Roman" charset="0"/>
              </a:rPr>
              <a:t> (Newton)</a:t>
            </a:r>
            <a:endParaRPr lang="pt-BR" sz="2000" dirty="0">
              <a:solidFill>
                <a:srgbClr val="000066"/>
              </a:solidFill>
              <a:cs typeface="Times New Roman" charset="0"/>
            </a:endParaRPr>
          </a:p>
        </p:txBody>
      </p:sp>
      <p:sp>
        <p:nvSpPr>
          <p:cNvPr id="7" name="Seta para a direita 6"/>
          <p:cNvSpPr/>
          <p:nvPr/>
        </p:nvSpPr>
        <p:spPr bwMode="auto">
          <a:xfrm>
            <a:off x="2209800" y="2133600"/>
            <a:ext cx="838200" cy="2286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33796" name="CaixaDeTexto 7"/>
          <p:cNvSpPr txBox="1">
            <a:spLocks noChangeArrowheads="1"/>
          </p:cNvSpPr>
          <p:nvPr/>
        </p:nvSpPr>
        <p:spPr bwMode="auto">
          <a:xfrm>
            <a:off x="1214438" y="3357563"/>
            <a:ext cx="179546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solidFill>
                  <a:srgbClr val="000066"/>
                </a:solidFill>
                <a:latin typeface="Proxima Nova Rg" panose="02000506030000020004" pitchFamily="2" charset="77"/>
              </a:rPr>
              <a:t>Conjectura</a:t>
            </a:r>
          </a:p>
          <a:p>
            <a:pPr eaLnBrk="1" hangingPunct="1"/>
            <a:r>
              <a:rPr lang="pt-BR" dirty="0">
                <a:solidFill>
                  <a:srgbClr val="000066"/>
                </a:solidFill>
                <a:latin typeface="Proxima Nova Rg" panose="02000506030000020004" pitchFamily="2" charset="77"/>
              </a:rPr>
              <a:t>(Newton)</a:t>
            </a:r>
          </a:p>
        </p:txBody>
      </p:sp>
      <p:sp>
        <p:nvSpPr>
          <p:cNvPr id="33797" name="CaixaDeTexto 13"/>
          <p:cNvSpPr txBox="1">
            <a:spLocks noChangeArrowheads="1"/>
          </p:cNvSpPr>
          <p:nvPr/>
        </p:nvSpPr>
        <p:spPr bwMode="auto">
          <a:xfrm>
            <a:off x="5791200" y="2438400"/>
            <a:ext cx="137569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latin typeface="Proxima Nova Rg" panose="02000506030000020004" pitchFamily="2" charset="77"/>
              </a:rPr>
              <a:t>Observações</a:t>
            </a:r>
          </a:p>
          <a:p>
            <a:pPr eaLnBrk="1" hangingPunct="1"/>
            <a:r>
              <a:rPr lang="pt-BR" dirty="0">
                <a:latin typeface="Proxima Nova Rg" panose="02000506030000020004" pitchFamily="2" charset="77"/>
              </a:rPr>
              <a:t>(</a:t>
            </a:r>
            <a:r>
              <a:rPr lang="pt-BR" dirty="0" err="1">
                <a:latin typeface="Proxima Nova Rg" panose="02000506030000020004" pitchFamily="2" charset="77"/>
              </a:rPr>
              <a:t>Brahe</a:t>
            </a:r>
            <a:r>
              <a:rPr lang="pt-BR" dirty="0">
                <a:latin typeface="Proxima Nova Rg" panose="02000506030000020004" pitchFamily="2" charset="77"/>
              </a:rPr>
              <a:t>, </a:t>
            </a:r>
            <a:r>
              <a:rPr lang="pt-BR" dirty="0" err="1">
                <a:latin typeface="Proxima Nova Rg" panose="02000506030000020004" pitchFamily="2" charset="77"/>
              </a:rPr>
              <a:t>Galileo</a:t>
            </a:r>
            <a:r>
              <a:rPr lang="pt-BR" dirty="0">
                <a:latin typeface="Proxima Nova Rg" panose="02000506030000020004" pitchFamily="2" charset="77"/>
              </a:rPr>
              <a:t>)</a:t>
            </a:r>
          </a:p>
        </p:txBody>
      </p:sp>
      <p:sp>
        <p:nvSpPr>
          <p:cNvPr id="15" name="Seta para a esquerda e para a direita 14"/>
          <p:cNvSpPr/>
          <p:nvPr/>
        </p:nvSpPr>
        <p:spPr bwMode="auto">
          <a:xfrm>
            <a:off x="5943600" y="2133600"/>
            <a:ext cx="838200" cy="228600"/>
          </a:xfrm>
          <a:prstGeom prst="lef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12" name="Seta para a direita 11"/>
          <p:cNvSpPr/>
          <p:nvPr/>
        </p:nvSpPr>
        <p:spPr bwMode="auto">
          <a:xfrm>
            <a:off x="3581400" y="2057400"/>
            <a:ext cx="1447800" cy="304800"/>
          </a:xfrm>
          <a:prstGeom prst="rightArrow">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pic>
        <p:nvPicPr>
          <p:cNvPr id="338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19200"/>
            <a:ext cx="2916238" cy="212725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17418" name="Picture 8"/>
          <p:cNvPicPr>
            <a:picLocks noChangeAspect="1" noChangeArrowheads="1"/>
          </p:cNvPicPr>
          <p:nvPr/>
        </p:nvPicPr>
        <p:blipFill>
          <a:blip r:embed="rId4"/>
          <a:srcRect/>
          <a:stretch>
            <a:fillRect/>
          </a:stretch>
        </p:blipFill>
        <p:spPr bwMode="auto">
          <a:xfrm>
            <a:off x="914400" y="1219200"/>
            <a:ext cx="2168525" cy="2133600"/>
          </a:xfrm>
          <a:prstGeom prst="rect">
            <a:avLst/>
          </a:prstGeom>
          <a:noFill/>
          <a:ln w="9525">
            <a:solidFill>
              <a:schemeClr val="bg1">
                <a:lumMod val="50000"/>
              </a:schemeClr>
            </a:solidFill>
            <a:miter lim="800000"/>
            <a:headEnd/>
            <a:tailEnd/>
          </a:ln>
        </p:spPr>
      </p:pic>
    </p:spTree>
  </p:cSld>
  <p:clrMapOvr>
    <a:masterClrMapping/>
  </p:clrMapOvr>
</p:sld>
</file>

<file path=ppt/theme/theme1.xml><?xml version="1.0" encoding="utf-8"?>
<a:theme xmlns:a="http://schemas.openxmlformats.org/drawingml/2006/main" name="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TerraLib_software_livre_GeoBrasil2004_esboco</Template>
  <TotalTime>7896</TotalTime>
  <Words>1709</Words>
  <Application>Microsoft Macintosh PowerPoint</Application>
  <PresentationFormat>On-screen Show (4:3)</PresentationFormat>
  <Paragraphs>172</Paragraphs>
  <Slides>38</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Arial Black</vt:lpstr>
      <vt:lpstr>Calibri</vt:lpstr>
      <vt:lpstr>Proxima Nova Lt</vt:lpstr>
      <vt:lpstr>Proxima Nova Rg</vt:lpstr>
      <vt:lpstr>Times New Roman</vt:lpstr>
      <vt:lpstr>Wingdings</vt:lpstr>
      <vt:lpstr>ZapfHumnst BT</vt:lpstr>
      <vt:lpstr>1_Pixel</vt:lpstr>
      <vt:lpstr>O Método Científico</vt:lpstr>
      <vt:lpstr>O que é Ciência?</vt:lpstr>
      <vt:lpstr>O que é uma teoria científica?</vt:lpstr>
      <vt:lpstr>Doenças infecciosas nos EUA: século XX</vt:lpstr>
      <vt:lpstr>A Ciência avança…</vt:lpstr>
      <vt:lpstr>Método Científico: A Visão de Karl Popper</vt:lpstr>
      <vt:lpstr>Popper: Conjecturas e refutações</vt:lpstr>
      <vt:lpstr>Gravitação Universal como conjectura</vt:lpstr>
      <vt:lpstr>Gravitação Universal como conjectura</vt:lpstr>
      <vt:lpstr>Gravitação Universal como conjectura</vt:lpstr>
      <vt:lpstr>Refutação da gravitação universal?</vt:lpstr>
      <vt:lpstr>Relatividade geral (Einstein)</vt:lpstr>
      <vt:lpstr>A Cruz de Einstein</vt:lpstr>
      <vt:lpstr>O Sonho de Popper: ciência é ser forte em teoria e experimentos</vt:lpstr>
      <vt:lpstr>A teoria da evolução é refutável?</vt:lpstr>
      <vt:lpstr>Como saber se eles são parentes?</vt:lpstr>
      <vt:lpstr>Evidencias do registro fóssil</vt:lpstr>
      <vt:lpstr>Quais são as evidências sobre aquecimento global?</vt:lpstr>
      <vt:lpstr>PowerPoint Presentation</vt:lpstr>
      <vt:lpstr>Quais serão os efeitos do aquecimento global?</vt:lpstr>
      <vt:lpstr>Formas de Ciencia</vt:lpstr>
      <vt:lpstr>O Método científico na prática</vt:lpstr>
      <vt:lpstr>O que é um problema?</vt:lpstr>
      <vt:lpstr>O que é uma hipótese?</vt:lpstr>
      <vt:lpstr>Experimento e resultados</vt:lpstr>
      <vt:lpstr>Experimento e resultados</vt:lpstr>
      <vt:lpstr>Discussão: o que mostram os resultados?</vt:lpstr>
      <vt:lpstr>Conclusão do trabalho</vt:lpstr>
      <vt:lpstr>As conclusões podem ser contestadas</vt:lpstr>
      <vt:lpstr>PowerPoint Presentation</vt:lpstr>
      <vt:lpstr>Algumas teorias demoram para ser aceitas</vt:lpstr>
      <vt:lpstr>Max Planck e as controvérsias científicas</vt:lpstr>
      <vt:lpstr>O método científico ao alcance de (quase) todos </vt:lpstr>
      <vt:lpstr>O método científico ao alcance de (quase) todos </vt:lpstr>
      <vt:lpstr>Vontade de urinar x dinheiro  ($ 16 hoje ou $35 em dois meses?)</vt:lpstr>
      <vt:lpstr>Sword swallowing and its side effects</vt:lpstr>
      <vt:lpstr>PowerPoint Presentation</vt:lpstr>
      <vt:lpstr>Com um bom problema e uma boa metodologia, quase tudo se publica...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Gilberto</dc:creator>
  <cp:lastModifiedBy>Gilberto Camara</cp:lastModifiedBy>
  <cp:revision>332</cp:revision>
  <dcterms:created xsi:type="dcterms:W3CDTF">1601-01-01T00:00:00Z</dcterms:created>
  <dcterms:modified xsi:type="dcterms:W3CDTF">2025-03-13T22:25:58Z</dcterms:modified>
</cp:coreProperties>
</file>